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lt-L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lt-LT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3" name="Shape 9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Shape 105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lt-LT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lt-LT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2" name="Shape 11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9" name="Shape 11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5" name="Shape 12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3" name="Shape 13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9" name="Shape 13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9" name="Shape 1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2" name="Shape 16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8" name="Shape 16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3" name="Shape 17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9" name="Shape 17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7" name="Shape 18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3" name="Shape 19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9" name="Shape 19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3" name="Shape 21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9" name="Shape 21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5" name="Shape 22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0" name="Shape 23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9" name="Shape 23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5" name="Shape 24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1" name="Shape 2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7" name="Shape 25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3" name="Shape 26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7" name="Shape 26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73" name="Shape 27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79" name="Shape 27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85" name="Shape 28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89" name="Shape 28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hape 2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95" name="Shape 29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01" name="Shape 30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07" name="Shape 30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uščia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lt-LT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lt-LT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Pavadinimas ir turiny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lt-LT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lt-LT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k pavadinima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lt-LT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lt-LT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Pavadinimo skaidrė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buClr>
                <a:srgbClr val="888888"/>
              </a:buClr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spcBef>
                <a:spcPts val="560"/>
              </a:spcBef>
              <a:buClr>
                <a:srgbClr val="888888"/>
              </a:buClr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spcBef>
                <a:spcPts val="480"/>
              </a:spcBef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lt-LT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lt-LT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kcijos antraštė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360"/>
              </a:spcBef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2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lt-LT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lt-LT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u turiniai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3335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3335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lt-LT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lt-LT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Lyginima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5875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5875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lt-LT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lt-LT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Turinys ir antraštė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lt-LT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lt-LT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aveikslėlis ir antraštė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560"/>
              </a:spcBef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48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lt-LT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lt-LT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Pavadinimas ir vertikalus teksta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lt-LT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lt-LT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kalus pavadinimas ir tekstas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lt-LT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lt-LT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lt-LT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lt-LT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/>
        </p:nvSpPr>
        <p:spPr>
          <a:xfrm>
            <a:off x="2214546" y="1071545"/>
            <a:ext cx="5072098" cy="923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lt-LT"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RŪŠIAVIMAS</a:t>
            </a:r>
          </a:p>
        </p:txBody>
      </p:sp>
      <p:pic>
        <p:nvPicPr>
          <p:cNvPr id="89" name="Shape 89" descr="rusiavima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00232" y="2214553"/>
            <a:ext cx="4525963" cy="250983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Shape 90"/>
          <p:cNvSpPr/>
          <p:nvPr/>
        </p:nvSpPr>
        <p:spPr>
          <a:xfrm>
            <a:off x="6786578" y="4071942"/>
            <a:ext cx="1500197" cy="160043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lt-LT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parengė: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lt-LT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TRATC visuomenės 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lt-LT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informavimo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lt-LT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specialistė 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lt-LT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Eglė Sakalauskaitė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Shape 95" descr="C:\Users\Vartotojas\Desktop\rodyklė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0100" y="642918"/>
            <a:ext cx="7072360" cy="550072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subTitle" idx="4294967295"/>
          </p:nvPr>
        </p:nvSpPr>
        <p:spPr>
          <a:xfrm>
            <a:off x="372024" y="285724"/>
            <a:ext cx="8087400" cy="6000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lt-LT" sz="29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2960"/>
          </a:p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2960"/>
          </a:p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2960"/>
          </a:p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2960"/>
          </a:p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2960"/>
          </a:p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2960"/>
          </a:p>
          <a:p>
            <a:pPr marL="342900" marR="0" lvl="0" indent="-3429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2960"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lt-LT" sz="2960">
                <a:latin typeface="Arial"/>
                <a:ea typeface="Arial"/>
                <a:cs typeface="Arial"/>
                <a:sym typeface="Arial"/>
              </a:rPr>
              <a:t>“IŠGELBĖTI PASAULIUI UŽTENKA, KAD KIEKVIENAS, NORS IR VISIŠKAI MAŽAS, IŠDRĮSTŲ PRADĖTI”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2960"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lt-LT" sz="2960">
                <a:latin typeface="Arial"/>
                <a:ea typeface="Arial"/>
                <a:cs typeface="Arial"/>
                <a:sym typeface="Arial"/>
              </a:rPr>
              <a:t>							                                </a:t>
            </a:r>
            <a:r>
              <a:rPr lang="lt-LT" sz="1800">
                <a:latin typeface="Arial"/>
                <a:ea typeface="Arial"/>
                <a:cs typeface="Arial"/>
                <a:sym typeface="Arial"/>
              </a:rPr>
              <a:t>Bruno Ferrero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314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lt-LT" sz="157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</a:t>
            </a:r>
          </a:p>
        </p:txBody>
      </p:sp>
      <p:pic>
        <p:nvPicPr>
          <p:cNvPr id="101" name="Shape 101" descr="488_aust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1350" y="501400"/>
            <a:ext cx="6841825" cy="274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title"/>
          </p:nvPr>
        </p:nvSpPr>
        <p:spPr>
          <a:xfrm>
            <a:off x="194100" y="113225"/>
            <a:ext cx="8492700" cy="6583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91440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lt-LT" sz="24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lt-LT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 žinote </a:t>
            </a:r>
            <a:r>
              <a:rPr lang="lt-LT" sz="2400">
                <a:latin typeface="Arial"/>
                <a:ea typeface="Arial"/>
                <a:cs typeface="Arial"/>
                <a:sym typeface="Arial"/>
              </a:rPr>
              <a:t>kaip galėtumėte prisidėti gelbstint pasaulį</a:t>
            </a:r>
            <a:r>
              <a:rPr lang="lt-LT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</a:p>
          <a:p>
            <a:pPr marL="0" marR="0" lvl="0" indent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lt-LT" sz="2400">
                <a:latin typeface="Arial"/>
                <a:ea typeface="Arial"/>
                <a:cs typeface="Arial"/>
                <a:sym typeface="Arial"/>
              </a:rPr>
              <a:t>      Reikia visiškai nedaug - užtektų, kad mylėtumėte,      saugotumėte gamtą.</a:t>
            </a:r>
          </a:p>
          <a:p>
            <a:pPr marL="0" marR="0" lvl="0" indent="45720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lt-LT" sz="2400">
                <a:latin typeface="Arial"/>
                <a:ea typeface="Arial"/>
                <a:cs typeface="Arial"/>
                <a:sym typeface="Arial"/>
              </a:rPr>
              <a:t>                      </a:t>
            </a:r>
            <a:r>
              <a:rPr lang="lt-LT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Gamta – visų mūsų namai.</a:t>
            </a:r>
          </a:p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lt-LT" sz="2400">
                <a:latin typeface="Arial"/>
                <a:ea typeface="Arial"/>
                <a:cs typeface="Arial"/>
                <a:sym typeface="Arial"/>
              </a:rPr>
              <a:t>Neterškime jos.</a:t>
            </a:r>
          </a:p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3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2071669" y="2643182"/>
            <a:ext cx="1000131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9" name="Shape 109" descr="Gamta - musu namai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1275" y="4609750"/>
            <a:ext cx="4678472" cy="184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/>
        </p:nvSpPr>
        <p:spPr>
          <a:xfrm flipH="1">
            <a:off x="1000100" y="1135579"/>
            <a:ext cx="7215238" cy="107721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lt-LT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Labiausiai gamtą niokoja ir teršia mūsų visų neatsakingai išmetamos šiukšlės.</a:t>
            </a:r>
          </a:p>
        </p:txBody>
      </p:sp>
      <p:pic>
        <p:nvPicPr>
          <p:cNvPr id="115" name="Shape 115" descr="C:\Users\Vartotojas\Desktop\18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57883" y="3071809"/>
            <a:ext cx="2035175" cy="3154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Shape 116" descr="C:\Users\Vartotojas\Desktop\Šiukšlės-Valstybinės-saugomų-teritorijų-tarnybos-nuotr.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2643182"/>
            <a:ext cx="4238628" cy="36433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/>
        </p:nvSpPr>
        <p:spPr>
          <a:xfrm>
            <a:off x="1071537" y="500041"/>
            <a:ext cx="7643865" cy="1200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lt-LT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Turime pasirūpinti atliekomis, nešiukšlinti, būtinai išmokti rūšiuoti, nes jeigu to nedarysime, gali nutikti kaip vienam draugui.</a:t>
            </a:r>
          </a:p>
        </p:txBody>
      </p:sp>
      <p:pic>
        <p:nvPicPr>
          <p:cNvPr id="122" name="Shape 122" descr="students-egfi-k12-or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5851" y="2214553"/>
            <a:ext cx="6215106" cy="34337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1000100" y="285728"/>
            <a:ext cx="7286675" cy="181588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lt-LT" sz="2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Sveiki!</a:t>
            </a:r>
          </a:p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28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lt-LT" sz="2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Susipažinkite – čia mano draugas Šiukšlius.</a:t>
            </a:r>
          </a:p>
          <a:p>
            <a:pPr marL="0" marR="0" lvl="0" indent="0" algn="just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lt-LT" sz="2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</a:t>
            </a:r>
          </a:p>
        </p:txBody>
      </p:sp>
      <p:pic>
        <p:nvPicPr>
          <p:cNvPr id="128" name="Shape 128" descr="siukslius1.PNG"/>
          <p:cNvPicPr preferRelativeResize="0"/>
          <p:nvPr/>
        </p:nvPicPr>
        <p:blipFill rotWithShape="1">
          <a:blip r:embed="rId3">
            <a:alphaModFix/>
          </a:blip>
          <a:srcRect l="23000" r="33530"/>
          <a:stretch/>
        </p:blipFill>
        <p:spPr>
          <a:xfrm>
            <a:off x="3276600" y="2357430"/>
            <a:ext cx="2255837" cy="4095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Shape 1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5719" y="3000372"/>
            <a:ext cx="2857519" cy="2517777"/>
          </a:xfrm>
          <a:prstGeom prst="rect">
            <a:avLst/>
          </a:prstGeom>
          <a:noFill/>
          <a:ln w="28575" cap="flat" cmpd="sng">
            <a:solidFill>
              <a:srgbClr val="92D050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130" name="Shape 130" descr="http://www.lkas.lt/sistema/data/upimages/image/balandzio%2013%20zinios/Vyzuona_siuksles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7" y="3071809"/>
            <a:ext cx="2863849" cy="2446338"/>
          </a:xfrm>
          <a:prstGeom prst="rect">
            <a:avLst/>
          </a:prstGeom>
          <a:solidFill>
            <a:srgbClr val="EDEDED"/>
          </a:solidFill>
          <a:ln w="28575" cap="flat" cmpd="sng">
            <a:solidFill>
              <a:srgbClr val="92D050"/>
            </a:solidFill>
            <a:prstDash val="solid"/>
            <a:miter/>
            <a:headEnd type="none" w="med" len="med"/>
            <a:tailEnd type="none" w="med" len="med"/>
          </a:ln>
          <a:effectLst>
            <a:outerShdw dist="18003" dir="5400000" algn="tl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/>
        </p:nvSpPr>
        <p:spPr>
          <a:xfrm>
            <a:off x="1714480" y="500041"/>
            <a:ext cx="5143519" cy="138499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lt-LT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Tvarka ir švara priklauso nuo kiekvieno iš mūsų: nuo mamų, nuo tėčių ir žinoma, vaikučių!</a:t>
            </a:r>
          </a:p>
        </p:txBody>
      </p:sp>
      <p:pic>
        <p:nvPicPr>
          <p:cNvPr id="136" name="Shape 136" descr="http://www.ekodiena.lt/wp-content/plugins/autothumb/image.php?src=/wp-content/uploads/2010/11/seima.jpg&amp;aoe=1&amp;q=100&amp;w=600&amp;h=340&amp;hash=9aa6825df39bc505905213284831398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14480" y="2643182"/>
            <a:ext cx="5286411" cy="3214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/>
          <p:nvPr/>
        </p:nvSpPr>
        <p:spPr>
          <a:xfrm>
            <a:off x="2000232" y="642918"/>
            <a:ext cx="5857915" cy="46166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lt-L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lt-LT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Kur mesti  susikaupusias šiukšles?</a:t>
            </a:r>
          </a:p>
        </p:txBody>
      </p:sp>
      <p:pic>
        <p:nvPicPr>
          <p:cNvPr id="142" name="Shape 142" descr="http://etaplius.lt/wp-content/uploads/2012/03/ekotaska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2987" y="1700213"/>
            <a:ext cx="3384550" cy="1800225"/>
          </a:xfrm>
          <a:prstGeom prst="rect">
            <a:avLst/>
          </a:prstGeom>
          <a:noFill/>
          <a:ln w="28575" cap="flat" cmpd="sng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43" name="Shape 143" descr="https://encrypted-tbn1.gstatic.com/images?q=tbn:ANd9GcQpm-aNS2lDHTuC_bNy0L1iHauUmnMPpM9Rf-tYsashIyn7R-D3l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67400" y="1557337"/>
            <a:ext cx="1300163" cy="1979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Shape 144" descr="http://alkas.lt/wp-content/uploads/2011/10/DSC_1156-2-resize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7158" y="4214817"/>
            <a:ext cx="2376487" cy="1584325"/>
          </a:xfrm>
          <a:prstGeom prst="rect">
            <a:avLst/>
          </a:prstGeom>
          <a:solidFill>
            <a:srgbClr val="EDEDED"/>
          </a:solidFill>
          <a:ln w="28575" cap="flat" cmpd="sng">
            <a:solidFill>
              <a:srgbClr val="92D050"/>
            </a:solidFill>
            <a:prstDash val="solid"/>
            <a:miter/>
            <a:headEnd type="none" w="med" len="med"/>
            <a:tailEnd type="none" w="med" len="med"/>
          </a:ln>
          <a:effectLst>
            <a:outerShdw dist="18003" dir="5400000" algn="tl">
              <a:srgbClr val="000000">
                <a:alpha val="40000"/>
              </a:srgbClr>
            </a:outerShdw>
          </a:effectLst>
        </p:spPr>
      </p:pic>
      <p:pic>
        <p:nvPicPr>
          <p:cNvPr id="145" name="Shape 145" descr="https://encrypted-tbn2.gstatic.com/images?q=tbn:ANd9GcSUFhF5Me2AUXclYu_k50Fj6T3YxkeT1M0UwC8ZRqv7Duf-UA-o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51275" y="4365625"/>
            <a:ext cx="1725612" cy="197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Shape 146" descr="https://encrypted-tbn1.gstatic.com/images?q=tbn:ANd9GcQnRqoAiieXlldmF3i2sshWatWRv3Br99sDnE2tP76NKdk3VvoVWA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227762" y="4005262"/>
            <a:ext cx="214312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/>
          <p:nvPr/>
        </p:nvSpPr>
        <p:spPr>
          <a:xfrm>
            <a:off x="857224" y="857232"/>
            <a:ext cx="7643865" cy="15696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lt-LT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Rūšiavimas</a:t>
            </a:r>
            <a:r>
              <a:rPr lang="lt-LT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– tai ne madingas ar populiarus požiūris, jis turi tapti  kasdieniu ir įprastu kiekvieno žmogaus gyvenimo įpročiu, kuris ženkliai prisideda prie aplinkos saugojimo ir tausojimo.</a:t>
            </a:r>
          </a:p>
        </p:txBody>
      </p:sp>
      <p:pic>
        <p:nvPicPr>
          <p:cNvPr id="152" name="Shape 152" descr="VSA Vilnius_ 1 (102) (1024x582)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2975" y="2643182"/>
            <a:ext cx="6572296" cy="32591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86834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lt-LT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Kaip reikia rūšiuoti?</a:t>
            </a:r>
          </a:p>
        </p:txBody>
      </p:sp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457200" y="1000108"/>
            <a:ext cx="8229600" cy="52864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lt-LT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lt-LT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lt-LT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Pradėti rūšiuoti visai nesudėtinga. Tereikia savo virtuvėje pasiruošti kelias atskiras talpas skirtingoms atliekoms: popierinėms, plastikinėms, stiklinėms ir mišrioms buitinėms. </a:t>
            </a:r>
          </a:p>
        </p:txBody>
      </p:sp>
      <p:pic>
        <p:nvPicPr>
          <p:cNvPr id="159" name="Shape 159" descr="rusiuok-linksmai-plakata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14546" y="2428867"/>
            <a:ext cx="4286280" cy="3929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lt-LT"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Didžiausi pagalbininkai</a:t>
            </a:r>
          </a:p>
        </p:txBody>
      </p:sp>
      <p:pic>
        <p:nvPicPr>
          <p:cNvPr id="165" name="Shape 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57290" y="1571612"/>
            <a:ext cx="6286542" cy="45212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Shape 170" descr="Rūšiavima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0112" y="274637"/>
            <a:ext cx="7272336" cy="585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Shape 175" descr="C:\Users\Vartotojas\Desktop\Rusiavimo-konteineriai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5050" y="428604"/>
            <a:ext cx="7072312" cy="3143272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Shape 176"/>
          <p:cNvSpPr/>
          <p:nvPr/>
        </p:nvSpPr>
        <p:spPr>
          <a:xfrm>
            <a:off x="1643041" y="3786189"/>
            <a:ext cx="6429420" cy="163121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lt-LT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Mes broliai trys- labai stori</a:t>
            </a:r>
            <a:br>
              <a:rPr lang="lt-LT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lt-LT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Kasdieną esam alkani.</a:t>
            </a:r>
            <a:br>
              <a:rPr lang="lt-LT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lt-LT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Kiekvieną dieną laukiame daiktų,kad nebebūtų atliekų,</a:t>
            </a:r>
            <a:br>
              <a:rPr lang="lt-LT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lt-LT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Kad būtų saugoma gamta,</a:t>
            </a:r>
            <a:br>
              <a:rPr lang="lt-LT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lt-LT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nes mūsų ji MAMA!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title"/>
          </p:nvPr>
        </p:nvSpPr>
        <p:spPr>
          <a:xfrm>
            <a:off x="500033" y="500041"/>
            <a:ext cx="8229600" cy="142875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lt-LT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Kai kur jau yra įrengti rusvi konteineriai skirti tekstilės atliekoms.</a:t>
            </a:r>
            <a:br>
              <a:rPr lang="lt-LT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lang="lt-LT"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457200" y="1285859"/>
            <a:ext cx="8229600" cy="484030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lt-LT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lt-LT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Elektroninės ir didžiosios atliekos šalinamos specialiose aikštelėse arba supirkimo punktuose.</a:t>
            </a:r>
          </a:p>
        </p:txBody>
      </p:sp>
      <p:pic>
        <p:nvPicPr>
          <p:cNvPr id="183" name="Shape 183" descr="C:\Users\Vartotojas\Desktop\EKOTERRA_home_14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29255" y="2357430"/>
            <a:ext cx="3143272" cy="3338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Shape 184" descr="C:\Users\Vartotojas\Desktop\EKOTERRA_home_3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5785" y="3214685"/>
            <a:ext cx="3643337" cy="23002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/>
          <p:nvPr/>
        </p:nvSpPr>
        <p:spPr>
          <a:xfrm>
            <a:off x="4305670" y="714356"/>
            <a:ext cx="3623915" cy="501675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lt-LT" sz="4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Visos atliekos, kurias metate į rūšiavimo konteinerius turi būti švarios!</a:t>
            </a:r>
          </a:p>
        </p:txBody>
      </p:sp>
      <p:pic>
        <p:nvPicPr>
          <p:cNvPr id="190" name="Shape 190" descr="alert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43041" y="1000108"/>
            <a:ext cx="3174994" cy="4762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/>
          <p:nvPr/>
        </p:nvSpPr>
        <p:spPr>
          <a:xfrm>
            <a:off x="785785" y="642918"/>
            <a:ext cx="7715304" cy="138499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lt-LT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Svarbu, kad kiekvienas daiktas, kuris yra  nebereikalingas, būtų ne išmestas, o atiduotas perdirbti.</a:t>
            </a:r>
          </a:p>
        </p:txBody>
      </p:sp>
      <p:pic>
        <p:nvPicPr>
          <p:cNvPr id="196" name="Shape 196" descr="18980_249498845949_4209378_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0112" y="2143116"/>
            <a:ext cx="6911974" cy="43100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/>
          <p:nvPr/>
        </p:nvSpPr>
        <p:spPr>
          <a:xfrm>
            <a:off x="642910" y="500041"/>
            <a:ext cx="7572428" cy="378565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lt-LT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Perdirbti – tai daiktus prikelti naujam gyvenimui. </a:t>
            </a:r>
          </a:p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lt-LT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Aukštoje temperatūroje išlydžius stiklo butelių duženas, galima gauti naujus butelius.</a:t>
            </a:r>
          </a:p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lt-LT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Antrą kartą perdirbus popierių, galima gauti popierines servetėles, rašomąjį popierių. Iš trijų senų JAV dolerių galima pagaminti rašiklį. </a:t>
            </a:r>
          </a:p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lt-LT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Iš 21 perdirbto vandens buteliuko galima pagaminti moterišką piniginę. </a:t>
            </a:r>
          </a:p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lt-LT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Shape 202" descr="C:\Users\Vartotojas\Desktop\rasiklis-emocija-4-4-1-600x600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86380" y="2928933"/>
            <a:ext cx="2928937" cy="3429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Shape 203" descr="C:\Users\Vartotojas\Desktop\Kokia-pinigine-traukia-pinigus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8662" y="3429000"/>
            <a:ext cx="3581092" cy="22351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/>
          <p:nvPr/>
        </p:nvSpPr>
        <p:spPr>
          <a:xfrm>
            <a:off x="928662" y="500041"/>
            <a:ext cx="7286675" cy="17543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lt-LT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Jeigu perdirbtume visas atliekas, ne tik gyventume daug švaresnėje aplinkoje, bet ir gamta mums padėkotų.</a:t>
            </a:r>
          </a:p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lt-LT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Jeigu naudotume  perdirbtą popierių, nebereikėtų kirsti tiek daug medžių.</a:t>
            </a:r>
          </a:p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lt-LT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Sutaupytume energijos ir kitų gamtos išteklių.</a:t>
            </a:r>
          </a:p>
        </p:txBody>
      </p:sp>
      <p:pic>
        <p:nvPicPr>
          <p:cNvPr id="209" name="Shape 209" descr="C:\Users\Vartotojas\Desktop\recycle_2917290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29255" y="3786189"/>
            <a:ext cx="3409953" cy="1871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Shape 210" descr="C:\Users\Vartotojas\Desktop\medis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4347" y="2714619"/>
            <a:ext cx="4195238" cy="3643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/>
          <p:nvPr/>
        </p:nvSpPr>
        <p:spPr>
          <a:xfrm>
            <a:off x="2357422" y="642918"/>
            <a:ext cx="4929222" cy="5232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lt-LT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</a:t>
            </a:r>
            <a:r>
              <a:rPr lang="lt-LT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Sąvartynas</a:t>
            </a:r>
          </a:p>
        </p:txBody>
      </p:sp>
      <p:pic>
        <p:nvPicPr>
          <p:cNvPr id="216" name="Shape 216" descr="file53743919_3221621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5785" y="1714488"/>
            <a:ext cx="7704138" cy="39608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1000100" y="642918"/>
            <a:ext cx="7072362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lt-LT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Dabar Lietuvoje veikia 11 regioninių atliekų sąvartynų. </a:t>
            </a:r>
          </a:p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lt-LT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Kasmet į sąvartynus yra išvežama apie 3 milijonus tonų šiukšlių.</a:t>
            </a:r>
          </a:p>
        </p:txBody>
      </p:sp>
      <p:pic>
        <p:nvPicPr>
          <p:cNvPr id="222" name="Shape 222" descr="http://www.karikatura.lt/wp-content/uploads/savartynas.jpg"/>
          <p:cNvPicPr preferRelativeResize="0"/>
          <p:nvPr/>
        </p:nvPicPr>
        <p:blipFill rotWithShape="1">
          <a:blip r:embed="rId3">
            <a:alphaModFix/>
          </a:blip>
          <a:srcRect r="3528"/>
          <a:stretch/>
        </p:blipFill>
        <p:spPr>
          <a:xfrm>
            <a:off x="2214546" y="1785925"/>
            <a:ext cx="4500594" cy="4572031"/>
          </a:xfrm>
          <a:prstGeom prst="rect">
            <a:avLst/>
          </a:prstGeom>
          <a:noFill/>
          <a:ln w="28575" cap="flat" cmpd="sng">
            <a:solidFill>
              <a:srgbClr val="92D050"/>
            </a:solidFill>
            <a:prstDash val="solid"/>
            <a:miter/>
            <a:headEnd type="none" w="med" len="med"/>
            <a:tailEnd type="none" w="med" len="med"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/>
          <p:nvPr/>
        </p:nvSpPr>
        <p:spPr>
          <a:xfrm>
            <a:off x="2286000" y="0"/>
            <a:ext cx="4572000" cy="584775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lt-LT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lt-LT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 kiek laiko suyra   išmetamos šiukšlės?</a:t>
            </a:r>
          </a:p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buClr>
                <a:srgbClr val="0033CC"/>
              </a:buClr>
              <a:buSzPct val="25000"/>
              <a:buFont typeface="Arial"/>
              <a:buNone/>
            </a:pPr>
            <a:r>
              <a:rPr lang="lt-LT" sz="2400" b="1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rPr>
              <a:t>1,000,000 metų</a:t>
            </a:r>
          </a:p>
          <a:p>
            <a:pPr marL="0" marR="0" lvl="0" indent="0" algn="ctr" rtl="0">
              <a:spcBef>
                <a:spcPts val="0"/>
              </a:spcBef>
              <a:buClr>
                <a:srgbClr val="0033CC"/>
              </a:buClr>
              <a:buSzPct val="25000"/>
              <a:buFont typeface="Arial"/>
              <a:buNone/>
            </a:pPr>
            <a:r>
              <a:rPr lang="lt-LT" sz="2400" b="1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rPr>
              <a:t>Stiklinis butelis</a:t>
            </a:r>
          </a:p>
          <a:p>
            <a:pPr marL="0" marR="0" lvl="0" indent="0" algn="ctr" rtl="0">
              <a:spcBef>
                <a:spcPts val="0"/>
              </a:spcBef>
              <a:buClr>
                <a:srgbClr val="008080"/>
              </a:buClr>
              <a:buSzPct val="25000"/>
              <a:buFont typeface="Arial"/>
              <a:buNone/>
            </a:pPr>
            <a:r>
              <a:rPr lang="lt-LT" sz="2400" b="1">
                <a:solidFill>
                  <a:srgbClr val="008080"/>
                </a:solidFill>
                <a:latin typeface="Arial"/>
                <a:ea typeface="Arial"/>
                <a:cs typeface="Arial"/>
                <a:sym typeface="Arial"/>
              </a:rPr>
              <a:t>450 metų</a:t>
            </a:r>
          </a:p>
          <a:p>
            <a:pPr marL="0" marR="0" lvl="0" indent="0" algn="ctr" rtl="0">
              <a:spcBef>
                <a:spcPts val="0"/>
              </a:spcBef>
              <a:buClr>
                <a:srgbClr val="008080"/>
              </a:buClr>
              <a:buSzPct val="25000"/>
              <a:buFont typeface="Arial"/>
              <a:buNone/>
            </a:pPr>
            <a:r>
              <a:rPr lang="lt-LT" sz="2400" b="1">
                <a:solidFill>
                  <a:srgbClr val="008080"/>
                </a:solidFill>
                <a:latin typeface="Arial"/>
                <a:ea typeface="Arial"/>
                <a:cs typeface="Arial"/>
                <a:sym typeface="Arial"/>
              </a:rPr>
              <a:t>Plastikinis butelis</a:t>
            </a:r>
          </a:p>
          <a:p>
            <a:pPr marL="0" marR="0" lvl="0" indent="0" algn="ctr" rtl="0">
              <a:spcBef>
                <a:spcPts val="0"/>
              </a:spcBef>
              <a:buClr>
                <a:srgbClr val="CC0066"/>
              </a:buClr>
              <a:buSzPct val="25000"/>
              <a:buFont typeface="Arial"/>
              <a:buNone/>
            </a:pPr>
            <a:r>
              <a:rPr lang="lt-LT" sz="2400" b="1">
                <a:solidFill>
                  <a:srgbClr val="CC0066"/>
                </a:solidFill>
                <a:latin typeface="Arial"/>
                <a:ea typeface="Arial"/>
                <a:cs typeface="Arial"/>
                <a:sym typeface="Arial"/>
              </a:rPr>
              <a:t>200 metų</a:t>
            </a:r>
          </a:p>
          <a:p>
            <a:pPr marL="0" marR="0" lvl="0" indent="0" algn="ctr" rtl="0">
              <a:spcBef>
                <a:spcPts val="0"/>
              </a:spcBef>
              <a:buClr>
                <a:srgbClr val="CC0066"/>
              </a:buClr>
              <a:buSzPct val="25000"/>
              <a:buFont typeface="Arial"/>
              <a:buNone/>
            </a:pPr>
            <a:r>
              <a:rPr lang="lt-LT" sz="2400" b="1">
                <a:solidFill>
                  <a:srgbClr val="CC0066"/>
                </a:solidFill>
                <a:latin typeface="Arial"/>
                <a:ea typeface="Arial"/>
                <a:cs typeface="Arial"/>
                <a:sym typeface="Arial"/>
              </a:rPr>
              <a:t>Aliuminio skardinė</a:t>
            </a:r>
          </a:p>
          <a:p>
            <a:pPr marL="0" marR="0" lvl="0" indent="0" algn="ctr" rtl="0">
              <a:spcBef>
                <a:spcPts val="0"/>
              </a:spcBef>
              <a:buClr>
                <a:srgbClr val="800080"/>
              </a:buClr>
              <a:buSzPct val="25000"/>
              <a:buFont typeface="Arial"/>
              <a:buNone/>
            </a:pPr>
            <a:r>
              <a:rPr lang="lt-LT" sz="2400" b="1">
                <a:solidFill>
                  <a:srgbClr val="800080"/>
                </a:solidFill>
                <a:latin typeface="Arial"/>
                <a:ea typeface="Arial"/>
                <a:cs typeface="Arial"/>
                <a:sym typeface="Arial"/>
              </a:rPr>
              <a:t>80 metų</a:t>
            </a:r>
          </a:p>
          <a:p>
            <a:pPr marL="0" marR="0" lvl="0" indent="0" algn="ctr" rtl="0">
              <a:spcBef>
                <a:spcPts val="0"/>
              </a:spcBef>
              <a:buClr>
                <a:srgbClr val="800080"/>
              </a:buClr>
              <a:buSzPct val="25000"/>
              <a:buFont typeface="Arial"/>
              <a:buNone/>
            </a:pPr>
            <a:r>
              <a:rPr lang="lt-LT" sz="2400" b="1">
                <a:solidFill>
                  <a:srgbClr val="800080"/>
                </a:solidFill>
                <a:latin typeface="Arial"/>
                <a:ea typeface="Arial"/>
                <a:cs typeface="Arial"/>
                <a:sym typeface="Arial"/>
              </a:rPr>
              <a:t>Guminio pado batas</a:t>
            </a:r>
          </a:p>
          <a:p>
            <a:pPr marL="0" marR="0" lvl="0" indent="0" algn="ctr" rtl="0">
              <a:spcBef>
                <a:spcPts val="0"/>
              </a:spcBef>
              <a:buClr>
                <a:srgbClr val="CC3300"/>
              </a:buClr>
              <a:buSzPct val="25000"/>
              <a:buFont typeface="Arial"/>
              <a:buNone/>
            </a:pPr>
            <a:r>
              <a:rPr lang="lt-LT" sz="2400" b="1">
                <a:solidFill>
                  <a:srgbClr val="CC3300"/>
                </a:solidFill>
                <a:latin typeface="Arial"/>
                <a:ea typeface="Arial"/>
                <a:cs typeface="Arial"/>
                <a:sym typeface="Arial"/>
              </a:rPr>
              <a:t>40 metų</a:t>
            </a:r>
          </a:p>
          <a:p>
            <a:pPr marL="0" marR="0" lvl="0" indent="0" algn="ctr" rtl="0">
              <a:spcBef>
                <a:spcPts val="0"/>
              </a:spcBef>
              <a:buClr>
                <a:srgbClr val="CC3300"/>
              </a:buClr>
              <a:buSzPct val="25000"/>
              <a:buFont typeface="Arial"/>
              <a:buNone/>
            </a:pPr>
            <a:r>
              <a:rPr lang="lt-LT" sz="2400" b="1">
                <a:solidFill>
                  <a:srgbClr val="CC3300"/>
                </a:solidFill>
                <a:latin typeface="Arial"/>
                <a:ea typeface="Arial"/>
                <a:cs typeface="Arial"/>
                <a:sym typeface="Arial"/>
              </a:rPr>
              <a:t>Odiniai batai</a:t>
            </a:r>
          </a:p>
          <a:p>
            <a:pPr marL="0" marR="0" lvl="0" indent="0" algn="ctr" rtl="0">
              <a:spcBef>
                <a:spcPts val="0"/>
              </a:spcBef>
              <a:buClr>
                <a:schemeClr val="lt2"/>
              </a:buClr>
              <a:buSzPct val="25000"/>
              <a:buFont typeface="Arial"/>
              <a:buNone/>
            </a:pPr>
            <a:r>
              <a:rPr lang="lt-LT" sz="2400"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20 metų</a:t>
            </a:r>
          </a:p>
          <a:p>
            <a:pPr marL="0" marR="0" lvl="0" indent="0" algn="ctr" rtl="0">
              <a:spcBef>
                <a:spcPts val="0"/>
              </a:spcBef>
              <a:buClr>
                <a:schemeClr val="lt2"/>
              </a:buClr>
              <a:buSzPct val="25000"/>
              <a:buFont typeface="Arial"/>
              <a:buNone/>
            </a:pPr>
            <a:r>
              <a:rPr lang="lt-LT" sz="2400"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Plastikinis maišelis</a:t>
            </a:r>
          </a:p>
          <a:p>
            <a:pPr marL="0" marR="0" lvl="0" indent="0" algn="ctr" rtl="0">
              <a:spcBef>
                <a:spcPts val="0"/>
              </a:spcBef>
              <a:buClr>
                <a:srgbClr val="33CC33"/>
              </a:buClr>
              <a:buSzPct val="25000"/>
              <a:buFont typeface="Arial"/>
              <a:buNone/>
            </a:pPr>
            <a:r>
              <a:rPr lang="lt-LT" sz="2400" b="1">
                <a:solidFill>
                  <a:srgbClr val="33CC33"/>
                </a:solidFill>
                <a:latin typeface="Arial"/>
                <a:ea typeface="Arial"/>
                <a:cs typeface="Arial"/>
                <a:sym typeface="Arial"/>
              </a:rPr>
              <a:t>12 metų</a:t>
            </a:r>
          </a:p>
          <a:p>
            <a:pPr marL="0" marR="0" lvl="0" indent="0" algn="ctr" rtl="0">
              <a:spcBef>
                <a:spcPts val="0"/>
              </a:spcBef>
              <a:buClr>
                <a:srgbClr val="33CC33"/>
              </a:buClr>
              <a:buSzPct val="25000"/>
              <a:buFont typeface="Arial"/>
              <a:buNone/>
            </a:pPr>
            <a:r>
              <a:rPr lang="lt-LT" sz="2400" b="1">
                <a:solidFill>
                  <a:srgbClr val="33CC33"/>
                </a:solidFill>
                <a:latin typeface="Arial"/>
                <a:ea typeface="Arial"/>
                <a:cs typeface="Arial"/>
                <a:sym typeface="Arial"/>
              </a:rPr>
              <a:t>Cigaretės filtras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Shape 232" descr="C:\Users\Vartotojas\Desktop\kas-geriau-vystyklai-ar-sauskelnes-48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472" y="1500174"/>
            <a:ext cx="3024189" cy="1620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Shape 2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5785" y="3714751"/>
            <a:ext cx="2447925" cy="2232025"/>
          </a:xfrm>
          <a:prstGeom prst="rect">
            <a:avLst/>
          </a:prstGeom>
          <a:noFill/>
          <a:ln w="19050" cap="flat" cmpd="sng">
            <a:solidFill>
              <a:srgbClr val="92D050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234" name="Shape 234" descr="C:\Users\Vartotojas\Desktop\kas-trecia-lietuvoje-surukoma-cigarete---kontrabandine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86248" y="571479"/>
            <a:ext cx="3348039" cy="1762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Shape 235" descr="C:\Users\Vartotojas\Desktop\american_samoa_bans_plastic_bags_22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86446" y="2857496"/>
            <a:ext cx="2928933" cy="1571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Shape 236" descr="http://abudabu.blogas.lt/files/2009/10/buteliai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714744" y="4500569"/>
            <a:ext cx="3024188" cy="1946273"/>
          </a:xfrm>
          <a:prstGeom prst="rect">
            <a:avLst/>
          </a:prstGeom>
          <a:noFill/>
          <a:ln w="19050" cap="flat" cmpd="sng">
            <a:solidFill>
              <a:srgbClr val="92D050"/>
            </a:solidFill>
            <a:prstDash val="solid"/>
            <a:miter/>
            <a:headEnd type="none" w="med" len="med"/>
            <a:tailEnd type="none" w="med" len="med"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/>
          <p:nvPr/>
        </p:nvSpPr>
        <p:spPr>
          <a:xfrm>
            <a:off x="1285851" y="285728"/>
            <a:ext cx="6286544" cy="5847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lt-LT" sz="3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Jėrubaičių sąvartynas</a:t>
            </a:r>
          </a:p>
        </p:txBody>
      </p:sp>
      <p:pic>
        <p:nvPicPr>
          <p:cNvPr id="242" name="Shape 242" descr="20111122_savartyna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57290" y="1643050"/>
            <a:ext cx="6094435" cy="3624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/>
          <p:nvPr/>
        </p:nvSpPr>
        <p:spPr>
          <a:xfrm>
            <a:off x="428595" y="642918"/>
            <a:ext cx="8001055" cy="83099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lt-LT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Plungės pašonėje – moderni atliekų rūšiavimo ir perdirbimo gamykla</a:t>
            </a:r>
            <a:r>
              <a:rPr lang="lt-LT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pic>
        <p:nvPicPr>
          <p:cNvPr id="248" name="Shape 2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1714365"/>
            <a:ext cx="8229600" cy="40595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/>
          <p:nvPr/>
        </p:nvSpPr>
        <p:spPr>
          <a:xfrm>
            <a:off x="285719" y="428604"/>
            <a:ext cx="8001055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lt-LT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Projekto paskirtis – tinkamai išrūšiuoti mišrias komunalines atliekas, o pagrindinis gamyklos įrenginių tikslas – atskirti ir sutvarkyti bioskaidžią dalį. </a:t>
            </a:r>
          </a:p>
        </p:txBody>
      </p:sp>
      <p:pic>
        <p:nvPicPr>
          <p:cNvPr id="254" name="Shape 254" descr="1-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2987" y="1643050"/>
            <a:ext cx="6678611" cy="3714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/>
          <p:nvPr/>
        </p:nvSpPr>
        <p:spPr>
          <a:xfrm>
            <a:off x="571472" y="571479"/>
            <a:ext cx="7643865" cy="163121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lt-LT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Dabar jau žinome nuo ko reikia pradėti, kad išsivaduotume iš šiukšlių ir išsaugotume savo mylimą aplinką: žalią pievą, gėlą vandenį. Tikiuosi, kad jūsų neištiks Šiukšliaus likimas ir su šeima bei artimiausiais draugais galėsite pramogauti neteršdami gamtos.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lt-LT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JŪS PROTINGI – JŪS GALVOJAT – JŪS RŪŠIUOJAT.</a:t>
            </a:r>
          </a:p>
        </p:txBody>
      </p:sp>
      <p:pic>
        <p:nvPicPr>
          <p:cNvPr id="260" name="Shape 260" descr="C:\Users\Vartotojas\Desktop\vaikams_ir_paugliams_clip_image003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00166" y="2690813"/>
            <a:ext cx="5572164" cy="30956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F9390AF-981C-4CB9-9027-09023A73B9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0189" y="1366945"/>
            <a:ext cx="7772400" cy="1470024"/>
          </a:xfrm>
        </p:spPr>
        <p:txBody>
          <a:bodyPr/>
          <a:lstStyle/>
          <a:p>
            <a:r>
              <a:rPr lang="lt-LT" dirty="0"/>
              <a:t>Ačiū už dėmesį!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6E822A5F-CFAE-444E-9CA5-A4CD37B013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0D44E4A1-6502-4CB4-B3EF-4354FD2AD6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9619" y="3169329"/>
            <a:ext cx="5344358" cy="2469472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Shape 270"/>
          <p:cNvSpPr txBox="1">
            <a:spLocks noGrp="1"/>
          </p:cNvSpPr>
          <p:nvPr>
            <p:ph type="body" idx="1"/>
          </p:nvPr>
        </p:nvSpPr>
        <p:spPr>
          <a:xfrm>
            <a:off x="457200" y="571479"/>
            <a:ext cx="8229600" cy="555468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Shape 276"/>
          <p:cNvSpPr txBox="1">
            <a:spLocks noGrp="1"/>
          </p:cNvSpPr>
          <p:nvPr>
            <p:ph type="body" idx="1"/>
          </p:nvPr>
        </p:nvSpPr>
        <p:spPr>
          <a:xfrm>
            <a:off x="457200" y="571479"/>
            <a:ext cx="8229600" cy="555468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Shape 28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Shape 29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Shape 29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Shape 298"/>
          <p:cNvSpPr txBox="1">
            <a:spLocks noGrp="1"/>
          </p:cNvSpPr>
          <p:nvPr>
            <p:ph type="body" idx="1"/>
          </p:nvPr>
        </p:nvSpPr>
        <p:spPr>
          <a:xfrm>
            <a:off x="457200" y="500041"/>
            <a:ext cx="8229600" cy="562612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hape 30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Shape 30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429</Words>
  <Application>Microsoft Office PowerPoint</Application>
  <PresentationFormat>Demonstracija ekrane (4:3)</PresentationFormat>
  <Paragraphs>79</Paragraphs>
  <Slides>36</Slides>
  <Notes>36</Notes>
  <HiddenSlides>0</HiddenSlides>
  <MMClips>0</MMClips>
  <ScaleCrop>false</ScaleCrop>
  <HeadingPairs>
    <vt:vector size="6" baseType="variant">
      <vt:variant>
        <vt:lpstr>Naudojami šriftai</vt:lpstr>
      </vt:variant>
      <vt:variant>
        <vt:i4>2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36</vt:i4>
      </vt:variant>
    </vt:vector>
  </HeadingPairs>
  <TitlesOfParts>
    <vt:vector size="39" baseType="lpstr">
      <vt:lpstr>Arial</vt:lpstr>
      <vt:lpstr>Calibri</vt:lpstr>
      <vt:lpstr>Office tema</vt:lpstr>
      <vt:lpstr>„PowerPoint“ pateiktis</vt:lpstr>
      <vt:lpstr>„PowerPoint“ pateiktis</vt:lpstr>
      <vt:lpstr>„PowerPoint“ pateiktis</vt:lpstr>
      <vt:lpstr> Ar žinote kaip galėtumėte prisidėti gelbstint pasaulį?       Reikia visiškai nedaug - užtektų, kad mylėtumėte,      saugotumėte gamtą.                       Gamta – visų mūsų namai. Neterškime jos. 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Kaip reikia rūšiuoti?</vt:lpstr>
      <vt:lpstr>Didžiausi pagalbininkai</vt:lpstr>
      <vt:lpstr>„PowerPoint“ pateiktis</vt:lpstr>
      <vt:lpstr>„PowerPoint“ pateiktis</vt:lpstr>
      <vt:lpstr>Kai kur jau yra įrengti rusvi konteineriai skirti tekstilės atliekoms. 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Ačiū už dėmesį!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Vartotojas</dc:creator>
  <cp:lastModifiedBy>Vartotojas</cp:lastModifiedBy>
  <cp:revision>4</cp:revision>
  <dcterms:modified xsi:type="dcterms:W3CDTF">2017-09-27T10:36:10Z</dcterms:modified>
</cp:coreProperties>
</file>