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93"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7" r:id="rId28"/>
    <p:sldId id="281" r:id="rId29"/>
    <p:sldId id="282" r:id="rId30"/>
    <p:sldId id="283" r:id="rId31"/>
    <p:sldId id="285" r:id="rId32"/>
    <p:sldId id="286" r:id="rId33"/>
    <p:sldId id="291" r:id="rId34"/>
    <p:sldId id="289" r:id="rId35"/>
    <p:sldId id="292" r:id="rId36"/>
    <p:sldId id="290" r:id="rId37"/>
    <p:sldId id="294" r:id="rId38"/>
    <p:sldId id="296" r:id="rId39"/>
    <p:sldId id="297" r:id="rId40"/>
    <p:sldId id="295"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unimas@plungesvsb.lt" initials="j" lastIdx="1" clrIdx="0">
    <p:extLst>
      <p:ext uri="{19B8F6BF-5375-455C-9EA6-DF929625EA0E}">
        <p15:presenceInfo xmlns:p15="http://schemas.microsoft.com/office/powerpoint/2012/main" userId="2dca4c591fa3604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D7529F-EA7A-4A45-A785-1CDBDAC3C3E0}"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105F5DC-B561-402C-85A4-AF698614F0EE}" type="slidenum">
              <a:rPr lang="en-US" smtClean="0"/>
              <a:t>‹#›</a:t>
            </a:fld>
            <a:endParaRPr lang="en-US"/>
          </a:p>
        </p:txBody>
      </p:sp>
    </p:spTree>
    <p:extLst>
      <p:ext uri="{BB962C8B-B14F-4D97-AF65-F5344CB8AC3E}">
        <p14:creationId xmlns:p14="http://schemas.microsoft.com/office/powerpoint/2010/main" val="3472118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D7529F-EA7A-4A45-A785-1CDBDAC3C3E0}"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105F5DC-B561-402C-85A4-AF698614F0EE}" type="slidenum">
              <a:rPr lang="en-US" smtClean="0"/>
              <a:t>‹#›</a:t>
            </a:fld>
            <a:endParaRPr lang="en-US"/>
          </a:p>
        </p:txBody>
      </p:sp>
    </p:spTree>
    <p:extLst>
      <p:ext uri="{BB962C8B-B14F-4D97-AF65-F5344CB8AC3E}">
        <p14:creationId xmlns:p14="http://schemas.microsoft.com/office/powerpoint/2010/main" val="450471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D7529F-EA7A-4A45-A785-1CDBDAC3C3E0}"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105F5DC-B561-402C-85A4-AF698614F0EE}" type="slidenum">
              <a:rPr lang="en-US" smtClean="0"/>
              <a:t>‹#›</a:t>
            </a:fld>
            <a:endParaRPr lang="en-US"/>
          </a:p>
        </p:txBody>
      </p:sp>
    </p:spTree>
    <p:extLst>
      <p:ext uri="{BB962C8B-B14F-4D97-AF65-F5344CB8AC3E}">
        <p14:creationId xmlns:p14="http://schemas.microsoft.com/office/powerpoint/2010/main" val="1029750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D7529F-EA7A-4A45-A785-1CDBDAC3C3E0}" type="datetimeFigureOut">
              <a:rPr lang="en-US" smtClean="0"/>
              <a:t>2/13/2023</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105F5DC-B561-402C-85A4-AF698614F0EE}" type="slidenum">
              <a:rPr lang="en-US" smtClean="0"/>
              <a:t>‹#›</a:t>
            </a:fld>
            <a:endParaRPr lang="en-US"/>
          </a:p>
        </p:txBody>
      </p:sp>
    </p:spTree>
    <p:extLst>
      <p:ext uri="{BB962C8B-B14F-4D97-AF65-F5344CB8AC3E}">
        <p14:creationId xmlns:p14="http://schemas.microsoft.com/office/powerpoint/2010/main" val="1249073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D7529F-EA7A-4A45-A785-1CDBDAC3C3E0}" type="datetimeFigureOut">
              <a:rPr lang="en-US" smtClean="0"/>
              <a:t>2/13/2023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105F5DC-B561-402C-85A4-AF698614F0EE}" type="slidenum">
              <a:rPr lang="en-US" smtClean="0"/>
              <a:t>‹#›</a:t>
            </a:fld>
            <a:endParaRPr lang="en-US"/>
          </a:p>
        </p:txBody>
      </p:sp>
    </p:spTree>
    <p:extLst>
      <p:ext uri="{BB962C8B-B14F-4D97-AF65-F5344CB8AC3E}">
        <p14:creationId xmlns:p14="http://schemas.microsoft.com/office/powerpoint/2010/main" val="4073628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D7529F-EA7A-4A45-A785-1CDBDAC3C3E0}" type="datetimeFigureOut">
              <a:rPr lang="en-US" smtClean="0"/>
              <a:t>2/13/2023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105F5DC-B561-402C-85A4-AF698614F0EE}" type="slidenum">
              <a:rPr lang="en-US" smtClean="0"/>
              <a:t>‹#›</a:t>
            </a:fld>
            <a:endParaRPr lang="en-US"/>
          </a:p>
        </p:txBody>
      </p:sp>
    </p:spTree>
    <p:extLst>
      <p:ext uri="{BB962C8B-B14F-4D97-AF65-F5344CB8AC3E}">
        <p14:creationId xmlns:p14="http://schemas.microsoft.com/office/powerpoint/2010/main" val="3119306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D7529F-EA7A-4A45-A785-1CDBDAC3C3E0}" type="datetimeFigureOut">
              <a:rPr lang="en-US" smtClean="0"/>
              <a:t>2/13/2023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105F5DC-B561-402C-85A4-AF698614F0EE}" type="slidenum">
              <a:rPr lang="en-US" smtClean="0"/>
              <a:t>‹#›</a:t>
            </a:fld>
            <a:endParaRPr lang="en-US"/>
          </a:p>
        </p:txBody>
      </p:sp>
    </p:spTree>
    <p:extLst>
      <p:ext uri="{BB962C8B-B14F-4D97-AF65-F5344CB8AC3E}">
        <p14:creationId xmlns:p14="http://schemas.microsoft.com/office/powerpoint/2010/main" val="704386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D7529F-EA7A-4A45-A785-1CDBDAC3C3E0}" type="datetimeFigureOut">
              <a:rPr lang="en-US" smtClean="0"/>
              <a:t>2/13/2023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105F5DC-B561-402C-85A4-AF698614F0EE}" type="slidenum">
              <a:rPr lang="en-US" smtClean="0"/>
              <a:t>‹#›</a:t>
            </a:fld>
            <a:endParaRPr lang="en-US"/>
          </a:p>
        </p:txBody>
      </p:sp>
    </p:spTree>
    <p:extLst>
      <p:ext uri="{BB962C8B-B14F-4D97-AF65-F5344CB8AC3E}">
        <p14:creationId xmlns:p14="http://schemas.microsoft.com/office/powerpoint/2010/main" val="467887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D7529F-EA7A-4A45-A785-1CDBDAC3C3E0}" type="datetimeFigureOut">
              <a:rPr lang="en-US" smtClean="0"/>
              <a:t>2/13/2023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105F5DC-B561-402C-85A4-AF698614F0EE}" type="slidenum">
              <a:rPr lang="en-US" smtClean="0"/>
              <a:t>‹#›</a:t>
            </a:fld>
            <a:endParaRPr lang="en-US"/>
          </a:p>
        </p:txBody>
      </p:sp>
    </p:spTree>
    <p:extLst>
      <p:ext uri="{BB962C8B-B14F-4D97-AF65-F5344CB8AC3E}">
        <p14:creationId xmlns:p14="http://schemas.microsoft.com/office/powerpoint/2010/main" val="640122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D7529F-EA7A-4A45-A785-1CDBDAC3C3E0}"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105F5DC-B561-402C-85A4-AF698614F0EE}" type="slidenum">
              <a:rPr lang="en-US" smtClean="0"/>
              <a:t>‹#›</a:t>
            </a:fld>
            <a:endParaRPr lang="en-US"/>
          </a:p>
        </p:txBody>
      </p:sp>
    </p:spTree>
    <p:extLst>
      <p:ext uri="{BB962C8B-B14F-4D97-AF65-F5344CB8AC3E}">
        <p14:creationId xmlns:p14="http://schemas.microsoft.com/office/powerpoint/2010/main" val="859454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D7529F-EA7A-4A45-A785-1CDBDAC3C3E0}"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105F5DC-B561-402C-85A4-AF698614F0E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4627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8D7529F-EA7A-4A45-A785-1CDBDAC3C3E0}" type="datetimeFigureOut">
              <a:rPr lang="en-US" smtClean="0"/>
              <a:t>2/13/2023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105F5DC-B561-402C-85A4-AF698614F0EE}" type="slidenum">
              <a:rPr lang="en-US" smtClean="0"/>
              <a:t>‹#›</a:t>
            </a:fld>
            <a:endParaRPr lang="en-US"/>
          </a:p>
        </p:txBody>
      </p:sp>
    </p:spTree>
    <p:extLst>
      <p:ext uri="{BB962C8B-B14F-4D97-AF65-F5344CB8AC3E}">
        <p14:creationId xmlns:p14="http://schemas.microsoft.com/office/powerpoint/2010/main" val="548673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8D7529F-EA7A-4A45-A785-1CDBDAC3C3E0}" type="datetimeFigureOut">
              <a:rPr lang="en-US" smtClean="0"/>
              <a:t>2/13/2023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105F5DC-B561-402C-85A4-AF698614F0E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56578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8D7529F-EA7A-4A45-A785-1CDBDAC3C3E0}" type="datetimeFigureOut">
              <a:rPr lang="en-US" smtClean="0"/>
              <a:t>2/13/2023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105F5DC-B561-402C-85A4-AF698614F0EE}" type="slidenum">
              <a:rPr lang="en-US" smtClean="0"/>
              <a:t>‹#›</a:t>
            </a:fld>
            <a:endParaRPr lang="en-US"/>
          </a:p>
        </p:txBody>
      </p:sp>
    </p:spTree>
    <p:extLst>
      <p:ext uri="{BB962C8B-B14F-4D97-AF65-F5344CB8AC3E}">
        <p14:creationId xmlns:p14="http://schemas.microsoft.com/office/powerpoint/2010/main" val="1387970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D7529F-EA7A-4A45-A785-1CDBDAC3C3E0}"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105F5DC-B561-402C-85A4-AF698614F0EE}" type="slidenum">
              <a:rPr lang="en-US" smtClean="0"/>
              <a:t>‹#›</a:t>
            </a:fld>
            <a:endParaRPr lang="en-US"/>
          </a:p>
        </p:txBody>
      </p:sp>
    </p:spTree>
    <p:extLst>
      <p:ext uri="{BB962C8B-B14F-4D97-AF65-F5344CB8AC3E}">
        <p14:creationId xmlns:p14="http://schemas.microsoft.com/office/powerpoint/2010/main" val="3838647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D7529F-EA7A-4A45-A785-1CDBDAC3C3E0}" type="datetimeFigureOut">
              <a:rPr lang="en-US" smtClean="0"/>
              <a:t>2/13/2023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105F5DC-B561-402C-85A4-AF698614F0EE}" type="slidenum">
              <a:rPr lang="en-US" smtClean="0"/>
              <a:t>‹#›</a:t>
            </a:fld>
            <a:endParaRPr lang="en-US"/>
          </a:p>
        </p:txBody>
      </p:sp>
    </p:spTree>
    <p:extLst>
      <p:ext uri="{BB962C8B-B14F-4D97-AF65-F5344CB8AC3E}">
        <p14:creationId xmlns:p14="http://schemas.microsoft.com/office/powerpoint/2010/main" val="1766066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8D7529F-EA7A-4A45-A785-1CDBDAC3C3E0}" type="datetimeFigureOut">
              <a:rPr lang="en-US" smtClean="0"/>
              <a:t>2/13/2023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105F5DC-B561-402C-85A4-AF698614F0EE}" type="slidenum">
              <a:rPr lang="en-US" smtClean="0"/>
              <a:t>‹#›</a:t>
            </a:fld>
            <a:endParaRPr lang="en-US"/>
          </a:p>
        </p:txBody>
      </p:sp>
    </p:spTree>
    <p:extLst>
      <p:ext uri="{BB962C8B-B14F-4D97-AF65-F5344CB8AC3E}">
        <p14:creationId xmlns:p14="http://schemas.microsoft.com/office/powerpoint/2010/main" val="3350682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D4D7C-88D3-F842-62E9-0CF001476E88}"/>
              </a:ext>
            </a:extLst>
          </p:cNvPr>
          <p:cNvSpPr>
            <a:spLocks noGrp="1"/>
          </p:cNvSpPr>
          <p:nvPr>
            <p:ph type="ctrTitle"/>
          </p:nvPr>
        </p:nvSpPr>
        <p:spPr/>
        <p:txBody>
          <a:bodyPr>
            <a:normAutofit fontScale="90000"/>
          </a:bodyPr>
          <a:lstStyle/>
          <a:p>
            <a:r>
              <a:rPr lang="en-US" dirty="0"/>
              <a:t>IKIMOKYKLINIO AMŽIAUS VAIKŲ </a:t>
            </a:r>
            <a:br>
              <a:rPr lang="en-US" dirty="0"/>
            </a:br>
            <a:r>
              <a:rPr lang="en-US" dirty="0"/>
              <a:t>FIZINIŲ YPATYBIŲ TESTAVIMAS </a:t>
            </a:r>
            <a:br>
              <a:rPr lang="en-US" dirty="0"/>
            </a:br>
            <a:r>
              <a:rPr lang="en-US" dirty="0"/>
              <a:t>IR UGDYMAS </a:t>
            </a:r>
          </a:p>
        </p:txBody>
      </p:sp>
      <p:sp>
        <p:nvSpPr>
          <p:cNvPr id="3" name="Subtitle 2">
            <a:extLst>
              <a:ext uri="{FF2B5EF4-FFF2-40B4-BE49-F238E27FC236}">
                <a16:creationId xmlns:a16="http://schemas.microsoft.com/office/drawing/2014/main" id="{76F28115-D314-0ABE-357E-6CD385732B1B}"/>
              </a:ext>
            </a:extLst>
          </p:cNvPr>
          <p:cNvSpPr>
            <a:spLocks noGrp="1"/>
          </p:cNvSpPr>
          <p:nvPr>
            <p:ph type="subTitle" idx="1"/>
          </p:nvPr>
        </p:nvSpPr>
        <p:spPr>
          <a:xfrm>
            <a:off x="2505074" y="4638674"/>
            <a:ext cx="8162925" cy="619125"/>
          </a:xfrm>
        </p:spPr>
        <p:txBody>
          <a:bodyPr/>
          <a:lstStyle/>
          <a:p>
            <a:r>
              <a:rPr lang="en-US" dirty="0"/>
              <a:t>Erika </a:t>
            </a:r>
            <a:r>
              <a:rPr lang="en-US" dirty="0" err="1"/>
              <a:t>Siminavičienė</a:t>
            </a:r>
            <a:endParaRPr lang="en-US" dirty="0"/>
          </a:p>
        </p:txBody>
      </p:sp>
      <p:pic>
        <p:nvPicPr>
          <p:cNvPr id="5" name="Picture 4">
            <a:extLst>
              <a:ext uri="{FF2B5EF4-FFF2-40B4-BE49-F238E27FC236}">
                <a16:creationId xmlns:a16="http://schemas.microsoft.com/office/drawing/2014/main" id="{4C4E2467-64C2-538D-40F9-1345EB9828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844" y="5838823"/>
            <a:ext cx="3801805" cy="847727"/>
          </a:xfrm>
          <a:prstGeom prst="rect">
            <a:avLst/>
          </a:prstGeom>
        </p:spPr>
      </p:pic>
    </p:spTree>
    <p:extLst>
      <p:ext uri="{BB962C8B-B14F-4D97-AF65-F5344CB8AC3E}">
        <p14:creationId xmlns:p14="http://schemas.microsoft.com/office/powerpoint/2010/main" val="111789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5AABC-A3A7-A598-4EE3-01BA73678EE1}"/>
              </a:ext>
            </a:extLst>
          </p:cNvPr>
          <p:cNvSpPr>
            <a:spLocks noGrp="1"/>
          </p:cNvSpPr>
          <p:nvPr>
            <p:ph type="title"/>
          </p:nvPr>
        </p:nvSpPr>
        <p:spPr>
          <a:xfrm>
            <a:off x="1485900" y="365125"/>
            <a:ext cx="9867900" cy="5740400"/>
          </a:xfrm>
        </p:spPr>
        <p:txBody>
          <a:bodyPr>
            <a:normAutofit fontScale="90000"/>
          </a:bodyPr>
          <a:lstStyle/>
          <a:p>
            <a:r>
              <a:rPr lang="lt-LT" sz="3200" dirty="0"/>
              <a:t>Pradinių klasių ugdymo programos kūno </a:t>
            </a:r>
            <a:br>
              <a:rPr lang="lt-LT" sz="3200" dirty="0"/>
            </a:br>
            <a:r>
              <a:rPr lang="lt-LT" sz="3200" dirty="0"/>
              <a:t>kultūros bendrosiose nuostatose pabrėžiama, jog privalu </a:t>
            </a:r>
            <a:r>
              <a:rPr lang="lt-LT" sz="3200" b="1" dirty="0"/>
              <a:t>kiekvieną rudenį ir pavasarį </a:t>
            </a:r>
            <a:r>
              <a:rPr lang="lt-LT" sz="3200" dirty="0"/>
              <a:t>rinkti informaciją apie mokinių fizinį pasirengimą, tai padėtų įvertinti mokinio asmeninę pažangą, tačiau moksliškai pagrįstų ikimokyklinio ir pradinio mokyklinio amžiaus vaikų fizinį pajėgumą matuojančių instrumentų Lietuvoje trūksta. </a:t>
            </a:r>
            <a:br>
              <a:rPr lang="en-US" sz="3200" dirty="0"/>
            </a:br>
            <a:br>
              <a:rPr lang="en-US" sz="3200" dirty="0"/>
            </a:br>
            <a:r>
              <a:rPr lang="lt-LT" sz="3200" dirty="0"/>
              <a:t>Europinė moksleivių fizinio pajėgumo testavimo </a:t>
            </a:r>
            <a:br>
              <a:rPr lang="lt-LT" sz="3200" dirty="0"/>
            </a:br>
            <a:r>
              <a:rPr lang="lt-LT" sz="3200" dirty="0"/>
              <a:t>ir vertinimo metodika yra parengta ir skirta 5–10 klasių moksleiviams</a:t>
            </a:r>
            <a:r>
              <a:rPr lang="en-US" sz="3200" dirty="0"/>
              <a:t>.</a:t>
            </a:r>
          </a:p>
        </p:txBody>
      </p:sp>
    </p:spTree>
    <p:extLst>
      <p:ext uri="{BB962C8B-B14F-4D97-AF65-F5344CB8AC3E}">
        <p14:creationId xmlns:p14="http://schemas.microsoft.com/office/powerpoint/2010/main" val="3601945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ACC64-351A-EB56-9F89-8BE4179FE655}"/>
              </a:ext>
            </a:extLst>
          </p:cNvPr>
          <p:cNvSpPr>
            <a:spLocks noGrp="1"/>
          </p:cNvSpPr>
          <p:nvPr>
            <p:ph type="title"/>
          </p:nvPr>
        </p:nvSpPr>
        <p:spPr>
          <a:xfrm>
            <a:off x="1504950" y="365125"/>
            <a:ext cx="9848850" cy="6064250"/>
          </a:xfrm>
        </p:spPr>
        <p:txBody>
          <a:bodyPr>
            <a:normAutofit/>
          </a:bodyPr>
          <a:lstStyle/>
          <a:p>
            <a:r>
              <a:rPr lang="lt-LT" sz="2400" dirty="0"/>
              <a:t>Kuriant ikimokyklinio ir pradinio mokyklinio amžiaus vaikų fizinio pajėgumo testavimo ir vertinimo metodiką buvo naudotasi partnerių norvegų mokslininkų, parengusių ir validavusių fizinio pajėgumo testų rinkinį vaikams (angl. Physical Fitness Test Battery for Children; Fjørtoft, Pedersen, Sigmundsson, Vereijken, 2011), gerąja patirtimi.</a:t>
            </a:r>
            <a:br>
              <a:rPr lang="en-US" sz="2400" dirty="0"/>
            </a:br>
            <a:br>
              <a:rPr lang="en-US" sz="2400" dirty="0"/>
            </a:br>
            <a:r>
              <a:rPr lang="lt-LT" sz="2400" dirty="0"/>
              <a:t>Metodika pasižymi tuo, kad yra lengvai pritaikoma, nes atliekamiems testams nereikia daug papildomos techninės įrangos ir jų taikymas yra lengvai administruojamas</a:t>
            </a:r>
            <a:r>
              <a:rPr lang="en-US" sz="2400" dirty="0"/>
              <a:t>.</a:t>
            </a:r>
            <a:br>
              <a:rPr lang="en-US" sz="2400" dirty="0"/>
            </a:br>
            <a:br>
              <a:rPr lang="en-US" sz="2400" dirty="0"/>
            </a:br>
            <a:r>
              <a:rPr lang="en-US" sz="2400" dirty="0"/>
              <a:t>www.lsu.lt</a:t>
            </a:r>
          </a:p>
        </p:txBody>
      </p:sp>
    </p:spTree>
    <p:extLst>
      <p:ext uri="{BB962C8B-B14F-4D97-AF65-F5344CB8AC3E}">
        <p14:creationId xmlns:p14="http://schemas.microsoft.com/office/powerpoint/2010/main" val="1105686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CA079-747D-7B81-FD0F-D1486A6D594F}"/>
              </a:ext>
            </a:extLst>
          </p:cNvPr>
          <p:cNvSpPr>
            <a:spLocks noGrp="1"/>
          </p:cNvSpPr>
          <p:nvPr>
            <p:ph type="title"/>
          </p:nvPr>
        </p:nvSpPr>
        <p:spPr>
          <a:xfrm>
            <a:off x="1571624" y="365125"/>
            <a:ext cx="9782175" cy="6159500"/>
          </a:xfrm>
        </p:spPr>
        <p:txBody>
          <a:bodyPr>
            <a:normAutofit/>
          </a:bodyPr>
          <a:lstStyle/>
          <a:p>
            <a:r>
              <a:rPr lang="lt-LT" sz="3200" dirty="0"/>
              <a:t>Pedagogai </a:t>
            </a:r>
            <a:r>
              <a:rPr lang="lt-LT" sz="3200" u="sng" dirty="0"/>
              <a:t>kartu su tėvais </a:t>
            </a:r>
            <a:r>
              <a:rPr lang="lt-LT" sz="3200" dirty="0"/>
              <a:t>yra atsakingi už vaiko gerovę, sveikatą ir kokybišką ugdymą. Orientuojantis į fizinio aktyvumo ir kasdieninio gyvenimo įgūdžių sritis, turi būti stiprinama vaiko sveikata, sveikos gyvensenos įgūdžiai, gerinama jo emocinė savijauta, tobulinami judesiai bei laikysena, didinamas ištvermingumas</a:t>
            </a:r>
            <a:r>
              <a:rPr lang="en-US" sz="3200" dirty="0"/>
              <a:t>.</a:t>
            </a:r>
          </a:p>
        </p:txBody>
      </p:sp>
    </p:spTree>
    <p:extLst>
      <p:ext uri="{BB962C8B-B14F-4D97-AF65-F5344CB8AC3E}">
        <p14:creationId xmlns:p14="http://schemas.microsoft.com/office/powerpoint/2010/main" val="2064687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2175B-6E2A-2F6C-87B2-A60CB56FD0DE}"/>
              </a:ext>
            </a:extLst>
          </p:cNvPr>
          <p:cNvSpPr>
            <a:spLocks noGrp="1"/>
          </p:cNvSpPr>
          <p:nvPr>
            <p:ph type="title"/>
          </p:nvPr>
        </p:nvSpPr>
        <p:spPr>
          <a:xfrm>
            <a:off x="1733550" y="365125"/>
            <a:ext cx="9620250" cy="4673600"/>
          </a:xfrm>
        </p:spPr>
        <p:txBody>
          <a:bodyPr/>
          <a:lstStyle/>
          <a:p>
            <a:r>
              <a:rPr lang="lt-LT" dirty="0"/>
              <a:t>Fizinis aktyvumas, judėjimas yra vienas iš svarbiausių prigimtinių vaiko poreikių, todėl būtina skatinti tiek spontanišką, tiek pedagogo tikslingai inicijuojamą vaiko fizinį aktyvumą.</a:t>
            </a:r>
            <a:endParaRPr lang="en-US" dirty="0"/>
          </a:p>
        </p:txBody>
      </p:sp>
    </p:spTree>
    <p:extLst>
      <p:ext uri="{BB962C8B-B14F-4D97-AF65-F5344CB8AC3E}">
        <p14:creationId xmlns:p14="http://schemas.microsoft.com/office/powerpoint/2010/main" val="1133635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B5637-C2E0-382A-7590-9C383095D8FF}"/>
              </a:ext>
            </a:extLst>
          </p:cNvPr>
          <p:cNvSpPr>
            <a:spLocks noGrp="1"/>
          </p:cNvSpPr>
          <p:nvPr>
            <p:ph type="title"/>
          </p:nvPr>
        </p:nvSpPr>
        <p:spPr>
          <a:xfrm>
            <a:off x="1533524" y="365125"/>
            <a:ext cx="9820275" cy="5921375"/>
          </a:xfrm>
        </p:spPr>
        <p:txBody>
          <a:bodyPr>
            <a:normAutofit fontScale="90000"/>
          </a:bodyPr>
          <a:lstStyle/>
          <a:p>
            <a:r>
              <a:rPr lang="lt-LT" sz="3200" b="1" dirty="0"/>
              <a:t>Fizinis aktyvumas </a:t>
            </a:r>
            <a:r>
              <a:rPr lang="lt-LT" sz="3200" dirty="0"/>
              <a:t>užtikrina stambiosios motorikos įgūdžių, tokių kaip ėjimas, bėgimas, šokinėjimas, pusiausvyros</a:t>
            </a:r>
            <a:r>
              <a:rPr lang="en-US" sz="3200" dirty="0"/>
              <a:t> </a:t>
            </a:r>
            <a:r>
              <a:rPr lang="lt-LT" sz="3200" dirty="0"/>
              <a:t>išlaikymas judant, laipiojimas aukštyn ir žemyn, važinėjimas triratuku, dviratuku ir pan., ugdymąsi.</a:t>
            </a:r>
            <a:br>
              <a:rPr lang="en-US" sz="3200" dirty="0"/>
            </a:br>
            <a:br>
              <a:rPr lang="lt-LT" sz="3200" dirty="0"/>
            </a:br>
            <a:r>
              <a:rPr lang="lt-LT" sz="3200" b="1" dirty="0"/>
              <a:t>Fizinis aktyvumas </a:t>
            </a:r>
            <a:r>
              <a:rPr lang="lt-LT" sz="3200" dirty="0"/>
              <a:t>skatina fizinių vaiko savybių, tokių kaip lankstumas, vikrumas, ištvermė, greitumas, judesių koordinacija, pusiausvyra, ugdymąsi. </a:t>
            </a:r>
            <a:br>
              <a:rPr lang="lt-LT" sz="3200" dirty="0"/>
            </a:br>
            <a:r>
              <a:rPr lang="lt-LT" sz="3200" dirty="0"/>
              <a:t>Tam tikras fizinio ypatybių lygmuo nusako vaiko fizinį pajėgumą. </a:t>
            </a:r>
            <a:br>
              <a:rPr lang="en-US" sz="3200" dirty="0"/>
            </a:br>
            <a:br>
              <a:rPr lang="en-US" sz="3200" dirty="0"/>
            </a:br>
            <a:endParaRPr lang="en-US" sz="3200" dirty="0"/>
          </a:p>
        </p:txBody>
      </p:sp>
    </p:spTree>
    <p:extLst>
      <p:ext uri="{BB962C8B-B14F-4D97-AF65-F5344CB8AC3E}">
        <p14:creationId xmlns:p14="http://schemas.microsoft.com/office/powerpoint/2010/main" val="1379038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933272-BA1F-B818-503D-66E602D4E0B1}"/>
              </a:ext>
            </a:extLst>
          </p:cNvPr>
          <p:cNvSpPr>
            <a:spLocks noGrp="1"/>
          </p:cNvSpPr>
          <p:nvPr>
            <p:ph idx="1"/>
          </p:nvPr>
        </p:nvSpPr>
        <p:spPr/>
        <p:txBody>
          <a:bodyPr>
            <a:normAutofit fontScale="92500" lnSpcReduction="20000"/>
          </a:bodyPr>
          <a:lstStyle/>
          <a:p>
            <a:r>
              <a:rPr lang="lt-LT" sz="2800" dirty="0"/>
              <a:t>Aktyvi vaikų veikla skatina ir smulkiosios motorikos įgūdžių, tokių </a:t>
            </a:r>
            <a:br>
              <a:rPr lang="lt-LT" sz="2800" dirty="0"/>
            </a:br>
            <a:r>
              <a:rPr lang="lt-LT" sz="2800" dirty="0"/>
              <a:t>kaip pirštų, delno, riešo, koordinuotų akių ir rankos judesių, gebėjimo naudoti piešimo, rašymo priemones, kirpti žirklėmis, ugdymąsi.</a:t>
            </a:r>
            <a:endParaRPr lang="en-US" sz="2800" dirty="0"/>
          </a:p>
          <a:p>
            <a:r>
              <a:rPr lang="lt-LT" sz="2800" dirty="0"/>
              <a:t>Fizinis aktyvumas ir koordinacijos bei pusiausvyros</a:t>
            </a:r>
            <a:r>
              <a:rPr lang="en-US" sz="2800" dirty="0"/>
              <a:t> </a:t>
            </a:r>
            <a:r>
              <a:rPr lang="lt-LT" sz="2800" dirty="0"/>
              <a:t>lavinimas padeda sukoncentruoti dėmesį, o išlavinta rankų</a:t>
            </a:r>
            <a:r>
              <a:rPr lang="en-US" sz="2800" dirty="0"/>
              <a:t> </a:t>
            </a:r>
            <a:r>
              <a:rPr lang="lt-LT" sz="2800" dirty="0"/>
              <a:t>ir pirštų koordinacija prisideda dailyraštyje, laikant rašiklį ar</a:t>
            </a:r>
            <a:r>
              <a:rPr lang="en-US" sz="2800" dirty="0"/>
              <a:t> </a:t>
            </a:r>
            <a:r>
              <a:rPr lang="lt-LT" sz="2800" dirty="0"/>
              <a:t>greičiau bei užtikrinčiau verčiant knygos lapus.</a:t>
            </a:r>
            <a:endParaRPr lang="en-US" sz="2800" dirty="0"/>
          </a:p>
        </p:txBody>
      </p:sp>
    </p:spTree>
    <p:extLst>
      <p:ext uri="{BB962C8B-B14F-4D97-AF65-F5344CB8AC3E}">
        <p14:creationId xmlns:p14="http://schemas.microsoft.com/office/powerpoint/2010/main" val="1280448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02BC-A0D8-CA1B-3FD3-8B1CF314C9A6}"/>
              </a:ext>
            </a:extLst>
          </p:cNvPr>
          <p:cNvSpPr>
            <a:spLocks noGrp="1"/>
          </p:cNvSpPr>
          <p:nvPr>
            <p:ph type="title"/>
          </p:nvPr>
        </p:nvSpPr>
        <p:spPr>
          <a:xfrm>
            <a:off x="1476374" y="365125"/>
            <a:ext cx="9877425" cy="6007100"/>
          </a:xfrm>
        </p:spPr>
        <p:txBody>
          <a:bodyPr>
            <a:normAutofit/>
          </a:bodyPr>
          <a:lstStyle/>
          <a:p>
            <a:br>
              <a:rPr lang="en-US" sz="3200" dirty="0"/>
            </a:br>
            <a:br>
              <a:rPr lang="lt-LT" sz="3200" dirty="0"/>
            </a:br>
            <a:r>
              <a:rPr lang="lt-LT" sz="3200" dirty="0"/>
              <a:t>Fizinis aktyvumas yra labai svarbus vaiko fizinei sveikatai:</a:t>
            </a:r>
            <a:br>
              <a:rPr lang="lt-LT" sz="3200" dirty="0"/>
            </a:br>
            <a:r>
              <a:rPr lang="lt-LT" sz="3200" dirty="0"/>
              <a:t>● stiprinami raumenys ir kaulai,</a:t>
            </a:r>
            <a:br>
              <a:rPr lang="lt-LT" sz="3200" dirty="0"/>
            </a:br>
            <a:r>
              <a:rPr lang="lt-LT" sz="3200" dirty="0"/>
              <a:t>● gerinamas sąnarių lankstumas,</a:t>
            </a:r>
            <a:br>
              <a:rPr lang="lt-LT" sz="3200" dirty="0"/>
            </a:br>
            <a:r>
              <a:rPr lang="lt-LT" sz="3200" dirty="0"/>
              <a:t>● reguliuojamas svoris,</a:t>
            </a:r>
            <a:br>
              <a:rPr lang="lt-LT" sz="3200" dirty="0"/>
            </a:br>
            <a:r>
              <a:rPr lang="lt-LT" sz="3200" dirty="0"/>
              <a:t>● stiprinamas imunitetas,</a:t>
            </a:r>
            <a:br>
              <a:rPr lang="lt-LT" sz="3200" dirty="0"/>
            </a:br>
            <a:r>
              <a:rPr lang="lt-LT" sz="3200" dirty="0"/>
              <a:t>● didinamas kūno lankstumas,</a:t>
            </a:r>
            <a:br>
              <a:rPr lang="lt-LT" sz="3200" dirty="0"/>
            </a:br>
            <a:r>
              <a:rPr lang="lt-LT" sz="3200" dirty="0"/>
              <a:t>● didinamas ištvermingumas,</a:t>
            </a:r>
            <a:br>
              <a:rPr lang="lt-LT" sz="3200" dirty="0"/>
            </a:br>
            <a:r>
              <a:rPr lang="lt-LT" sz="3200" dirty="0"/>
              <a:t>● lavinami (tobulinami) motoriniai judesiai,</a:t>
            </a:r>
            <a:br>
              <a:rPr lang="lt-LT" sz="3200" dirty="0"/>
            </a:br>
            <a:r>
              <a:rPr lang="lt-LT" sz="3200" dirty="0"/>
              <a:t>● gerinama emocinė savijauta</a:t>
            </a:r>
            <a:endParaRPr lang="en-US" sz="3200" dirty="0"/>
          </a:p>
        </p:txBody>
      </p:sp>
    </p:spTree>
    <p:extLst>
      <p:ext uri="{BB962C8B-B14F-4D97-AF65-F5344CB8AC3E}">
        <p14:creationId xmlns:p14="http://schemas.microsoft.com/office/powerpoint/2010/main" val="2110860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65710-F2A0-D514-65EE-27B5C25CF60F}"/>
              </a:ext>
            </a:extLst>
          </p:cNvPr>
          <p:cNvSpPr>
            <a:spLocks noGrp="1"/>
          </p:cNvSpPr>
          <p:nvPr>
            <p:ph type="title"/>
          </p:nvPr>
        </p:nvSpPr>
        <p:spPr>
          <a:xfrm>
            <a:off x="838200" y="365125"/>
            <a:ext cx="10515600" cy="5873750"/>
          </a:xfrm>
        </p:spPr>
        <p:txBody>
          <a:bodyPr>
            <a:normAutofit fontScale="90000"/>
          </a:bodyPr>
          <a:lstStyle/>
          <a:p>
            <a:r>
              <a:rPr lang="lt-LT" sz="3200" dirty="0"/>
              <a:t>Ypatingas dėmesys turėtų būti skiriamas vaikams, kurių sveikatos būklė yra silpna ar specifinė. </a:t>
            </a:r>
            <a:br>
              <a:rPr lang="en-US" sz="3200" dirty="0"/>
            </a:br>
            <a:br>
              <a:rPr lang="en-US" sz="3200" dirty="0"/>
            </a:br>
            <a:r>
              <a:rPr lang="lt-LT" sz="3200" dirty="0"/>
              <a:t>Specialiosios</a:t>
            </a:r>
            <a:r>
              <a:rPr lang="en-US" sz="3200" dirty="0"/>
              <a:t> (0)</a:t>
            </a:r>
            <a:r>
              <a:rPr lang="lt-LT" sz="3200" dirty="0"/>
              <a:t> medicininės fizinio pajėgumo grupės mokiniams arba mokiniams, turintiems fizinę negalią ir dalyvaujantiems pamokose kartu su pagrindinės grupės mokiniais, pratimai ir fizinis krūvis </a:t>
            </a:r>
            <a:r>
              <a:rPr lang="en-US" sz="3200" dirty="0"/>
              <a:t> </a:t>
            </a:r>
            <a:r>
              <a:rPr lang="lt-LT" sz="3200" dirty="0"/>
              <a:t>turi būti skiriamas pagal gydytojų rekomendacijas. </a:t>
            </a:r>
            <a:br>
              <a:rPr lang="en-US" sz="3200" dirty="0"/>
            </a:br>
            <a:br>
              <a:rPr lang="en-US" sz="3200" dirty="0"/>
            </a:br>
            <a:r>
              <a:rPr lang="lt-LT" sz="3200" dirty="0"/>
              <a:t>Parengiamosios</a:t>
            </a:r>
            <a:r>
              <a:rPr lang="en-US" sz="3200" dirty="0"/>
              <a:t> (1)</a:t>
            </a:r>
            <a:r>
              <a:rPr lang="lt-LT" sz="3200" dirty="0"/>
              <a:t> fizinio pajėgumo grupės mokiniams fiziniai pratimai taikomi atsižvelgiant į sveikatos sutrikimus, neskiriama pratimų, galinčių sukelti ligų paūmėjimą</a:t>
            </a:r>
            <a:endParaRPr lang="en-US" sz="3200" dirty="0"/>
          </a:p>
        </p:txBody>
      </p:sp>
    </p:spTree>
    <p:extLst>
      <p:ext uri="{BB962C8B-B14F-4D97-AF65-F5344CB8AC3E}">
        <p14:creationId xmlns:p14="http://schemas.microsoft.com/office/powerpoint/2010/main" val="3111177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F8901-DFEC-BBDD-CBEE-08D89BFB1993}"/>
              </a:ext>
            </a:extLst>
          </p:cNvPr>
          <p:cNvSpPr>
            <a:spLocks noGrp="1"/>
          </p:cNvSpPr>
          <p:nvPr>
            <p:ph type="title"/>
          </p:nvPr>
        </p:nvSpPr>
        <p:spPr/>
        <p:txBody>
          <a:bodyPr/>
          <a:lstStyle/>
          <a:p>
            <a:r>
              <a:rPr lang="lt-LT" dirty="0"/>
              <a:t>Fizinio pajėgumo testavimo aspektai</a:t>
            </a:r>
            <a:endParaRPr lang="en-US" dirty="0"/>
          </a:p>
        </p:txBody>
      </p:sp>
      <p:sp>
        <p:nvSpPr>
          <p:cNvPr id="3" name="Content Placeholder 2">
            <a:extLst>
              <a:ext uri="{FF2B5EF4-FFF2-40B4-BE49-F238E27FC236}">
                <a16:creationId xmlns:a16="http://schemas.microsoft.com/office/drawing/2014/main" id="{C86582FD-AAA7-DD92-8D5E-F4428AB17DBB}"/>
              </a:ext>
            </a:extLst>
          </p:cNvPr>
          <p:cNvSpPr>
            <a:spLocks noGrp="1"/>
          </p:cNvSpPr>
          <p:nvPr>
            <p:ph idx="1"/>
          </p:nvPr>
        </p:nvSpPr>
        <p:spPr/>
        <p:txBody>
          <a:bodyPr>
            <a:normAutofit/>
          </a:bodyPr>
          <a:lstStyle/>
          <a:p>
            <a:r>
              <a:rPr lang="lt-LT" sz="3200" dirty="0"/>
              <a:t>Vaikų fizinis pajėgumas yra susijęs su fiziniu išsivystymu ir fiziniu aktyvumu. Didėjant fiziniam aktyvumui ir keičiantis jo kokybei, gerėja ir fizinis išsivystymas bei fizinis pajėgumas.</a:t>
            </a:r>
            <a:endParaRPr lang="en-US" sz="3200" dirty="0"/>
          </a:p>
        </p:txBody>
      </p:sp>
    </p:spTree>
    <p:extLst>
      <p:ext uri="{BB962C8B-B14F-4D97-AF65-F5344CB8AC3E}">
        <p14:creationId xmlns:p14="http://schemas.microsoft.com/office/powerpoint/2010/main" val="1418749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FFE10-2894-C220-09BF-190C38168049}"/>
              </a:ext>
            </a:extLst>
          </p:cNvPr>
          <p:cNvSpPr>
            <a:spLocks noGrp="1"/>
          </p:cNvSpPr>
          <p:nvPr>
            <p:ph type="title"/>
          </p:nvPr>
        </p:nvSpPr>
        <p:spPr/>
        <p:txBody>
          <a:bodyPr/>
          <a:lstStyle/>
          <a:p>
            <a:r>
              <a:rPr lang="en-US" dirty="0" err="1"/>
              <a:t>Bendrieji</a:t>
            </a:r>
            <a:r>
              <a:rPr lang="en-US" dirty="0"/>
              <a:t> </a:t>
            </a:r>
            <a:r>
              <a:rPr lang="en-US" dirty="0" err="1"/>
              <a:t>testavimo</a:t>
            </a:r>
            <a:r>
              <a:rPr lang="en-US" dirty="0"/>
              <a:t> </a:t>
            </a:r>
            <a:r>
              <a:rPr lang="en-US" dirty="0" err="1"/>
              <a:t>nurodymai</a:t>
            </a:r>
            <a:r>
              <a:rPr lang="en-US" dirty="0"/>
              <a:t> </a:t>
            </a:r>
            <a:r>
              <a:rPr lang="en-US" dirty="0" err="1"/>
              <a:t>yra</a:t>
            </a:r>
            <a:r>
              <a:rPr lang="en-US" dirty="0"/>
              <a:t> </a:t>
            </a:r>
            <a:r>
              <a:rPr lang="en-US" dirty="0" err="1"/>
              <a:t>šie</a:t>
            </a:r>
            <a:r>
              <a:rPr lang="en-US" dirty="0"/>
              <a:t>:</a:t>
            </a:r>
          </a:p>
        </p:txBody>
      </p:sp>
      <p:sp>
        <p:nvSpPr>
          <p:cNvPr id="3" name="Content Placeholder 2">
            <a:extLst>
              <a:ext uri="{FF2B5EF4-FFF2-40B4-BE49-F238E27FC236}">
                <a16:creationId xmlns:a16="http://schemas.microsoft.com/office/drawing/2014/main" id="{43C8D1CC-698D-507E-18EA-34BD419ECBAD}"/>
              </a:ext>
            </a:extLst>
          </p:cNvPr>
          <p:cNvSpPr>
            <a:spLocks noGrp="1"/>
          </p:cNvSpPr>
          <p:nvPr>
            <p:ph idx="1"/>
          </p:nvPr>
        </p:nvSpPr>
        <p:spPr/>
        <p:txBody>
          <a:bodyPr/>
          <a:lstStyle/>
          <a:p>
            <a:pPr marL="0" indent="0">
              <a:buNone/>
            </a:pPr>
            <a:r>
              <a:rPr lang="lt-LT" dirty="0"/>
              <a:t>● </a:t>
            </a:r>
            <a:r>
              <a:rPr lang="lt-LT" sz="2400" dirty="0"/>
              <a:t>Testai atliekami apsirengus sportiniais drabužiais ir avint sporto batelius. </a:t>
            </a:r>
          </a:p>
          <a:p>
            <a:pPr marL="0" indent="0">
              <a:buNone/>
            </a:pPr>
            <a:r>
              <a:rPr lang="lt-LT" sz="2400" dirty="0"/>
              <a:t>● Prieš testavimą būtina supažindinti vaikus/susipažinti pačiam su kiekvieno testo paskirtimi ir atlikimo būdu.</a:t>
            </a:r>
          </a:p>
          <a:p>
            <a:pPr marL="0" indent="0">
              <a:buNone/>
            </a:pPr>
            <a:r>
              <a:rPr lang="lt-LT" sz="2400" dirty="0"/>
              <a:t>● Tarp testų fizinis aktyvumas turi būti minimalus (pasyvus poilsis).</a:t>
            </a:r>
          </a:p>
          <a:p>
            <a:pPr marL="0" indent="0">
              <a:buNone/>
            </a:pPr>
            <a:r>
              <a:rPr lang="lt-LT" sz="2400" dirty="0"/>
              <a:t>● Neleidžiama atlikti parengiamųjų testo bandymų, jeigu to nenurodyta testo instrukcijoje</a:t>
            </a:r>
            <a:endParaRPr lang="en-US" sz="2400" dirty="0"/>
          </a:p>
        </p:txBody>
      </p:sp>
    </p:spTree>
    <p:extLst>
      <p:ext uri="{BB962C8B-B14F-4D97-AF65-F5344CB8AC3E}">
        <p14:creationId xmlns:p14="http://schemas.microsoft.com/office/powerpoint/2010/main" val="777592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04B61-7E3E-6E23-12BC-EB4056C938BE}"/>
              </a:ext>
            </a:extLst>
          </p:cNvPr>
          <p:cNvSpPr>
            <a:spLocks noGrp="1"/>
          </p:cNvSpPr>
          <p:nvPr>
            <p:ph type="title"/>
          </p:nvPr>
        </p:nvSpPr>
        <p:spPr/>
        <p:txBody>
          <a:bodyPr/>
          <a:lstStyle/>
          <a:p>
            <a:r>
              <a:rPr lang="lt-LT" dirty="0"/>
              <a:t> Judėjimo testai atliekami šia seka: </a:t>
            </a:r>
            <a:endParaRPr lang="en-US" dirty="0"/>
          </a:p>
        </p:txBody>
      </p:sp>
      <p:sp>
        <p:nvSpPr>
          <p:cNvPr id="3" name="Content Placeholder 2">
            <a:extLst>
              <a:ext uri="{FF2B5EF4-FFF2-40B4-BE49-F238E27FC236}">
                <a16:creationId xmlns:a16="http://schemas.microsoft.com/office/drawing/2014/main" id="{6FF0510E-54AE-0887-873C-C8D64972ACDA}"/>
              </a:ext>
            </a:extLst>
          </p:cNvPr>
          <p:cNvSpPr>
            <a:spLocks noGrp="1"/>
          </p:cNvSpPr>
          <p:nvPr>
            <p:ph idx="1"/>
          </p:nvPr>
        </p:nvSpPr>
        <p:spPr>
          <a:xfrm>
            <a:off x="2589212" y="1524000"/>
            <a:ext cx="8915400" cy="4387222"/>
          </a:xfrm>
        </p:spPr>
        <p:txBody>
          <a:bodyPr>
            <a:noAutofit/>
          </a:bodyPr>
          <a:lstStyle/>
          <a:p>
            <a:r>
              <a:rPr lang="lt-LT" dirty="0"/>
              <a:t>Šuolis į tolį iš vietos (cm). Fizinio pajėgumo požymis – staigioji jėga.</a:t>
            </a:r>
          </a:p>
          <a:p>
            <a:r>
              <a:rPr lang="lt-LT" dirty="0"/>
              <a:t>Šuolis į tolį viena koja 7 metrus (s). Fizinio pajėgumo požymis – kojų raumenų jėga.</a:t>
            </a:r>
          </a:p>
          <a:p>
            <a:r>
              <a:rPr lang="lt-LT" dirty="0"/>
              <a:t>Šuolis į tolį dviem kojom 7 metrus (s). Fizinio pajėgumo požymis – kojų raumenų jėga.</a:t>
            </a:r>
          </a:p>
          <a:p>
            <a:r>
              <a:rPr lang="en-US" dirty="0"/>
              <a:t>T</a:t>
            </a:r>
            <a:r>
              <a:rPr lang="lt-LT" dirty="0"/>
              <a:t>eniso kamuoliuko metimas (m). Fizinio pajėgumo požymis – rankų raumenų jėga.</a:t>
            </a:r>
          </a:p>
          <a:p>
            <a:r>
              <a:rPr lang="lt-LT" dirty="0"/>
              <a:t>1 kg kimštinio kamuolio stūmimas nuo krūtinės (m). Fizinio pajėgumo požymis – rankų jėga.</a:t>
            </a:r>
          </a:p>
          <a:p>
            <a:r>
              <a:rPr lang="lt-LT" dirty="0"/>
              <a:t>10x5 m bėgimas (s). Fizinio pajėgumo požymis – vikrumas.</a:t>
            </a:r>
          </a:p>
          <a:p>
            <a:r>
              <a:rPr lang="lt-LT" dirty="0"/>
              <a:t>20 m bėgimas (s). Fizinio pajėgumo požymis – greitumas.</a:t>
            </a:r>
          </a:p>
        </p:txBody>
      </p:sp>
    </p:spTree>
    <p:extLst>
      <p:ext uri="{BB962C8B-B14F-4D97-AF65-F5344CB8AC3E}">
        <p14:creationId xmlns:p14="http://schemas.microsoft.com/office/powerpoint/2010/main" val="1359951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817FA-55BC-D45B-C95B-B0A3C939B74C}"/>
              </a:ext>
            </a:extLst>
          </p:cNvPr>
          <p:cNvSpPr>
            <a:spLocks noGrp="1"/>
          </p:cNvSpPr>
          <p:nvPr>
            <p:ph type="title"/>
          </p:nvPr>
        </p:nvSpPr>
        <p:spPr>
          <a:xfrm>
            <a:off x="1743074" y="365125"/>
            <a:ext cx="9610725" cy="3187700"/>
          </a:xfrm>
        </p:spPr>
        <p:txBody>
          <a:bodyPr>
            <a:noAutofit/>
          </a:bodyPr>
          <a:lstStyle/>
          <a:p>
            <a:r>
              <a:rPr lang="lt-LT" sz="2800" dirty="0"/>
              <a:t>Atliekant ištvermės testavimą pedagogai turi atidžiai stebėti vaikus </a:t>
            </a:r>
            <a:br>
              <a:rPr lang="lt-LT" sz="2800" dirty="0"/>
            </a:br>
            <a:r>
              <a:rPr lang="lt-LT" sz="2800" dirty="0"/>
              <a:t>ir nustatyti išorinius nuovargio požymius. Pastebėjus didelio laipsnio nuovargio požymius, testavimo procedūra turi būti nutraukta. Nuovargio požymiai ir laipsnis pateikiami lentelėje.</a:t>
            </a:r>
            <a:endParaRPr lang="en-US" sz="2800" dirty="0"/>
          </a:p>
        </p:txBody>
      </p:sp>
      <p:pic>
        <p:nvPicPr>
          <p:cNvPr id="5" name="Content Placeholder 4">
            <a:extLst>
              <a:ext uri="{FF2B5EF4-FFF2-40B4-BE49-F238E27FC236}">
                <a16:creationId xmlns:a16="http://schemas.microsoft.com/office/drawing/2014/main" id="{FC07241D-853E-564A-F3A7-0DE440E8E9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2959" y="3190875"/>
            <a:ext cx="8281987" cy="3524250"/>
          </a:xfrm>
        </p:spPr>
      </p:pic>
    </p:spTree>
    <p:extLst>
      <p:ext uri="{BB962C8B-B14F-4D97-AF65-F5344CB8AC3E}">
        <p14:creationId xmlns:p14="http://schemas.microsoft.com/office/powerpoint/2010/main" val="2024298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6E55DA-5140-3C46-30BD-F7FE67CECF6E}"/>
              </a:ext>
            </a:extLst>
          </p:cNvPr>
          <p:cNvSpPr>
            <a:spLocks noGrp="1"/>
          </p:cNvSpPr>
          <p:nvPr>
            <p:ph idx="1"/>
          </p:nvPr>
        </p:nvSpPr>
        <p:spPr>
          <a:xfrm>
            <a:off x="1581150" y="514350"/>
            <a:ext cx="9772650" cy="5662613"/>
          </a:xfrm>
        </p:spPr>
        <p:txBody>
          <a:bodyPr>
            <a:normAutofit/>
          </a:bodyPr>
          <a:lstStyle/>
          <a:p>
            <a:pPr marL="0" indent="0">
              <a:buNone/>
            </a:pPr>
            <a:r>
              <a:rPr lang="lt-LT" dirty="0"/>
              <a:t> </a:t>
            </a:r>
            <a:r>
              <a:rPr lang="lt-LT" sz="2000" dirty="0"/>
              <a:t>Šuolis į tolį iš vietos (cm). Fizinio pajėgumo požymis – staigioji </a:t>
            </a:r>
          </a:p>
          <a:p>
            <a:pPr marL="0" indent="0">
              <a:buNone/>
            </a:pPr>
            <a:r>
              <a:rPr lang="lt-LT" sz="2000" dirty="0"/>
              <a:t>jėga</a:t>
            </a:r>
          </a:p>
          <a:p>
            <a:pPr marL="0" indent="0">
              <a:buNone/>
            </a:pPr>
            <a:r>
              <a:rPr lang="lt-LT" sz="2000" b="1" dirty="0"/>
              <a:t>Atlikimo metodika</a:t>
            </a:r>
            <a:r>
              <a:rPr lang="lt-LT" sz="2000" dirty="0"/>
              <a:t>: vaikas atsistoja taip, kad tarp pėdų būtų tarpas, kojos pečių plotyje, kojų pirštai privalo būti šalia linijos. Kojos sulenkiamos per kelius, o rankos ištiesiamos pirmyn, lygiagrečiai su grindimis. </a:t>
            </a:r>
            <a:endParaRPr lang="en-US" sz="2000" dirty="0"/>
          </a:p>
          <a:p>
            <a:pPr marL="0" indent="0">
              <a:buNone/>
            </a:pPr>
            <a:r>
              <a:rPr lang="lt-LT" sz="2000" dirty="0"/>
              <a:t>Daromas mostas rankomis ir kuo stipriau atsispiriama, šokama kiek galima toliau. Reikia </a:t>
            </a:r>
            <a:r>
              <a:rPr lang="en-US" sz="2000" dirty="0"/>
              <a:t> </a:t>
            </a:r>
            <a:r>
              <a:rPr lang="lt-LT" sz="2000" dirty="0"/>
              <a:t>būtinai nušokti ant abiejų pėdų ir išlaikyti vertikalią padėtį, kol išmatuojamas nušoktas atstumas. </a:t>
            </a:r>
            <a:endParaRPr lang="en-US" sz="2000" dirty="0"/>
          </a:p>
          <a:p>
            <a:pPr marL="0" indent="0">
              <a:buNone/>
            </a:pPr>
            <a:r>
              <a:rPr lang="lt-LT" sz="2000" dirty="0"/>
              <a:t>Tiriamojo rezultatas skaičiuojamas nuo starto linijos iki nušokimo padėties, pėdos, esančios arčiau starto linijos. Pratimui atlikti skirti 2 bandymai, užrašomas geriausias rezultatas, kai nušokama toliausiai.</a:t>
            </a:r>
            <a:endParaRPr lang="en-US" sz="2000" dirty="0"/>
          </a:p>
        </p:txBody>
      </p:sp>
    </p:spTree>
    <p:extLst>
      <p:ext uri="{BB962C8B-B14F-4D97-AF65-F5344CB8AC3E}">
        <p14:creationId xmlns:p14="http://schemas.microsoft.com/office/powerpoint/2010/main" val="828820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103D82-3312-ECE7-6D10-2AD64D77F8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821" y="1358853"/>
            <a:ext cx="11146230" cy="3965621"/>
          </a:xfrm>
          <a:prstGeom prst="rect">
            <a:avLst/>
          </a:prstGeom>
        </p:spPr>
      </p:pic>
    </p:spTree>
    <p:extLst>
      <p:ext uri="{BB962C8B-B14F-4D97-AF65-F5344CB8AC3E}">
        <p14:creationId xmlns:p14="http://schemas.microsoft.com/office/powerpoint/2010/main" val="3572833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AD0436-A7E2-3F3A-5B1A-D870D60E3D67}"/>
              </a:ext>
            </a:extLst>
          </p:cNvPr>
          <p:cNvSpPr>
            <a:spLocks noGrp="1"/>
          </p:cNvSpPr>
          <p:nvPr>
            <p:ph idx="1"/>
          </p:nvPr>
        </p:nvSpPr>
        <p:spPr>
          <a:xfrm>
            <a:off x="1600200" y="923925"/>
            <a:ext cx="9753600" cy="5253038"/>
          </a:xfrm>
        </p:spPr>
        <p:txBody>
          <a:bodyPr/>
          <a:lstStyle/>
          <a:p>
            <a:pPr marL="0" indent="0">
              <a:buNone/>
            </a:pPr>
            <a:r>
              <a:rPr lang="lt-LT" dirty="0"/>
              <a:t>Šuolis į tolį viena koja, šokant 7 metrus (s). Fizinio pajėgumo požymis – kojų raumenų jėga.</a:t>
            </a:r>
          </a:p>
          <a:p>
            <a:pPr marL="0" indent="0">
              <a:buNone/>
            </a:pPr>
            <a:r>
              <a:rPr lang="lt-LT" b="1" dirty="0"/>
              <a:t>Atlikimo metodika</a:t>
            </a:r>
            <a:r>
              <a:rPr lang="lt-LT" dirty="0"/>
              <a:t>: šokinėjama į tolį 7 metrus viena koja. Vaikai gali laisvai pasirinkti, kuria koja šokinės. </a:t>
            </a:r>
            <a:endParaRPr lang="en-US" dirty="0"/>
          </a:p>
          <a:p>
            <a:pPr marL="0" indent="0">
              <a:buNone/>
            </a:pPr>
            <a:r>
              <a:rPr lang="lt-LT" dirty="0"/>
              <a:t>Pagrindinis tikslas – atstumą įveikti kuo greičiau. Kuo mažesnis laikas, tuo geresnis rezultatas. Atliekami du bandymai, įskaitomas geresnis rezultatas (pratimo atlikimo greitis matuojamas sekundėmis)</a:t>
            </a:r>
            <a:r>
              <a:rPr lang="en-US" dirty="0"/>
              <a:t>.</a:t>
            </a:r>
          </a:p>
        </p:txBody>
      </p:sp>
    </p:spTree>
    <p:extLst>
      <p:ext uri="{BB962C8B-B14F-4D97-AF65-F5344CB8AC3E}">
        <p14:creationId xmlns:p14="http://schemas.microsoft.com/office/powerpoint/2010/main" val="4179517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FB52EC-69EB-B250-20FF-7EADB48DF5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4180" y="143860"/>
            <a:ext cx="6499345" cy="6570279"/>
          </a:xfrm>
          <a:prstGeom prst="rect">
            <a:avLst/>
          </a:prstGeom>
        </p:spPr>
      </p:pic>
    </p:spTree>
    <p:extLst>
      <p:ext uri="{BB962C8B-B14F-4D97-AF65-F5344CB8AC3E}">
        <p14:creationId xmlns:p14="http://schemas.microsoft.com/office/powerpoint/2010/main" val="2823738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39BA97-B0DD-EDA9-7FCE-A2407140DE3D}"/>
              </a:ext>
            </a:extLst>
          </p:cNvPr>
          <p:cNvSpPr>
            <a:spLocks noGrp="1"/>
          </p:cNvSpPr>
          <p:nvPr>
            <p:ph idx="1"/>
          </p:nvPr>
        </p:nvSpPr>
        <p:spPr>
          <a:xfrm>
            <a:off x="1504950" y="657225"/>
            <a:ext cx="9848850" cy="5519738"/>
          </a:xfrm>
        </p:spPr>
        <p:txBody>
          <a:bodyPr/>
          <a:lstStyle/>
          <a:p>
            <a:pPr marL="0" indent="0">
              <a:buNone/>
            </a:pPr>
            <a:r>
              <a:rPr lang="lt-LT" dirty="0"/>
              <a:t>Šuolis į tolį dviem kojom, nušokant 7 metrus (s). Fizinio pajėgumo požymis – kojų raumenų jėga</a:t>
            </a:r>
          </a:p>
          <a:p>
            <a:pPr marL="0" indent="0">
              <a:buNone/>
            </a:pPr>
            <a:r>
              <a:rPr lang="lt-LT" b="1" dirty="0"/>
              <a:t>Atlikimo metodika</a:t>
            </a:r>
            <a:r>
              <a:rPr lang="lt-LT" dirty="0"/>
              <a:t>: šokinėjama į tolį 7 metrus dviem kojom. Stengiamasi, kad atstumas būtų įveiktas kuo greičiau. </a:t>
            </a:r>
            <a:endParaRPr lang="en-US" dirty="0"/>
          </a:p>
          <a:p>
            <a:pPr marL="0" indent="0">
              <a:buNone/>
            </a:pPr>
            <a:r>
              <a:rPr lang="lt-LT" dirty="0"/>
              <a:t>Rezultatas yra laikas, kuris buvo matuojamas nuo starto iki finišo linijos (matuojama sekundėmis). </a:t>
            </a:r>
          </a:p>
          <a:p>
            <a:pPr marL="0" indent="0">
              <a:buNone/>
            </a:pPr>
            <a:r>
              <a:rPr lang="lt-LT" dirty="0"/>
              <a:t>Atliekami du bandymai, užrašomas geriausias rezultatas. Mažesnis laikas – geresnis rezultatas.</a:t>
            </a:r>
            <a:endParaRPr lang="en-US" dirty="0"/>
          </a:p>
        </p:txBody>
      </p:sp>
    </p:spTree>
    <p:extLst>
      <p:ext uri="{BB962C8B-B14F-4D97-AF65-F5344CB8AC3E}">
        <p14:creationId xmlns:p14="http://schemas.microsoft.com/office/powerpoint/2010/main" val="648592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0BFF0B-AE5B-1AB4-DB76-1ABA38E87B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817" y="1501726"/>
            <a:ext cx="11404365" cy="4346624"/>
          </a:xfrm>
          <a:prstGeom prst="rect">
            <a:avLst/>
          </a:prstGeom>
        </p:spPr>
      </p:pic>
    </p:spTree>
    <p:extLst>
      <p:ext uri="{BB962C8B-B14F-4D97-AF65-F5344CB8AC3E}">
        <p14:creationId xmlns:p14="http://schemas.microsoft.com/office/powerpoint/2010/main" val="792984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8869BA-5F31-0D2F-4590-B2E32B55F5D6}"/>
              </a:ext>
            </a:extLst>
          </p:cNvPr>
          <p:cNvSpPr>
            <a:spLocks noGrp="1"/>
          </p:cNvSpPr>
          <p:nvPr>
            <p:ph idx="1"/>
          </p:nvPr>
        </p:nvSpPr>
        <p:spPr>
          <a:xfrm>
            <a:off x="1543050" y="723900"/>
            <a:ext cx="9810750" cy="5453063"/>
          </a:xfrm>
        </p:spPr>
        <p:txBody>
          <a:bodyPr>
            <a:normAutofit/>
          </a:bodyPr>
          <a:lstStyle/>
          <a:p>
            <a:pPr marL="0" indent="0">
              <a:buNone/>
            </a:pPr>
            <a:r>
              <a:rPr lang="lt-LT" sz="2400" dirty="0"/>
              <a:t>Teniso kamuoliuko metimas (m). Fizinio pajėgumo požymis – rankų raumenų jėga</a:t>
            </a:r>
            <a:r>
              <a:rPr lang="en-US" sz="2400" dirty="0"/>
              <a:t>.</a:t>
            </a:r>
            <a:endParaRPr lang="lt-LT" sz="2400" dirty="0"/>
          </a:p>
          <a:p>
            <a:pPr marL="0" indent="0">
              <a:buNone/>
            </a:pPr>
            <a:r>
              <a:rPr lang="lt-LT" sz="2400" b="1" dirty="0"/>
              <a:t>Atlikimo metodika</a:t>
            </a:r>
            <a:r>
              <a:rPr lang="lt-LT" sz="2400" dirty="0"/>
              <a:t>: teniso kamuoliukas metamas viena ranka. Ranka atmojama atgal ir kamuoliukas sviedžiamas kiek įmanoma toliau (vaikas gali pasirinkti, kuria ranka mes).</a:t>
            </a:r>
            <a:endParaRPr lang="en-US" sz="2400" dirty="0"/>
          </a:p>
          <a:p>
            <a:pPr marL="0" indent="0">
              <a:buNone/>
            </a:pPr>
            <a:r>
              <a:rPr lang="lt-LT" sz="2400" dirty="0"/>
              <a:t> Dešiniarankiai prie starto linijos privalo statyti kairę koją, o kairiarankiai atvirkščiai – dešinę koją, nes taip patogiau mesti ir pasiekiamas maksimalus rezultatas. </a:t>
            </a:r>
            <a:endParaRPr lang="en-US" sz="2400" dirty="0"/>
          </a:p>
          <a:p>
            <a:pPr marL="0" indent="0">
              <a:buNone/>
            </a:pPr>
            <a:r>
              <a:rPr lang="lt-LT" sz="2400" dirty="0"/>
              <a:t>Atliekami du bandymai, užrašomas geresnis metimas, kai kamuoliukas buvo numestas toliau. Rezultatas – atstumas nuo starto linijos iki kamuoliuko kritimo ant žemės vietos</a:t>
            </a:r>
            <a:r>
              <a:rPr lang="en-US" sz="2400" dirty="0"/>
              <a:t>.</a:t>
            </a:r>
          </a:p>
        </p:txBody>
      </p:sp>
    </p:spTree>
    <p:extLst>
      <p:ext uri="{BB962C8B-B14F-4D97-AF65-F5344CB8AC3E}">
        <p14:creationId xmlns:p14="http://schemas.microsoft.com/office/powerpoint/2010/main" val="1198490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4FAD11-B769-3FBC-7717-96951B4973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1" y="674152"/>
            <a:ext cx="8969510" cy="5650448"/>
          </a:xfrm>
          <a:prstGeom prst="rect">
            <a:avLst/>
          </a:prstGeom>
        </p:spPr>
      </p:pic>
    </p:spTree>
    <p:extLst>
      <p:ext uri="{BB962C8B-B14F-4D97-AF65-F5344CB8AC3E}">
        <p14:creationId xmlns:p14="http://schemas.microsoft.com/office/powerpoint/2010/main" val="4226148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3C1A9B-7061-591C-D1D0-EC70D8BEA9D3}"/>
              </a:ext>
            </a:extLst>
          </p:cNvPr>
          <p:cNvSpPr>
            <a:spLocks noGrp="1"/>
          </p:cNvSpPr>
          <p:nvPr>
            <p:ph idx="1"/>
          </p:nvPr>
        </p:nvSpPr>
        <p:spPr>
          <a:xfrm>
            <a:off x="1533524" y="476250"/>
            <a:ext cx="9820275" cy="5700713"/>
          </a:xfrm>
        </p:spPr>
        <p:txBody>
          <a:bodyPr>
            <a:normAutofit/>
          </a:bodyPr>
          <a:lstStyle/>
          <a:p>
            <a:pPr marL="0" indent="0">
              <a:buNone/>
            </a:pPr>
            <a:r>
              <a:rPr lang="lt-LT" sz="2400" dirty="0"/>
              <a:t>1 kg kamuolio stūmimas nuo krūtinės (m). Fizinio pajėgumo požymis – rankų raumenų jėga</a:t>
            </a:r>
          </a:p>
          <a:p>
            <a:pPr marL="0" indent="0">
              <a:buNone/>
            </a:pPr>
            <a:r>
              <a:rPr lang="lt-LT" sz="2400" b="1" dirty="0"/>
              <a:t>Atlikimo metodika</a:t>
            </a:r>
            <a:r>
              <a:rPr lang="lt-LT" sz="2400" dirty="0"/>
              <a:t>: medicininio kamuolio stūmimas (1 kg) dviem rankomis, metant kuo toliau. Pradinė stūmimo padėtis – kojos lygiagrečiai viena kitai ir statomos pečių plotyje, kamuolys laikomas ir stumiamas rankomis nuo krūtinės. </a:t>
            </a:r>
            <a:endParaRPr lang="en-US" sz="2400" dirty="0"/>
          </a:p>
          <a:p>
            <a:pPr marL="0" indent="0">
              <a:buNone/>
            </a:pPr>
            <a:r>
              <a:rPr lang="lt-LT" sz="2400" dirty="0"/>
              <a:t>Rezultatas yra nustumtas kamuolio atstumas (matuojamas metrais). Atliekami du bandymai, fiksuojamas geriausias rezultatas.</a:t>
            </a:r>
            <a:endParaRPr lang="en-US" sz="2400" dirty="0"/>
          </a:p>
        </p:txBody>
      </p:sp>
    </p:spTree>
    <p:extLst>
      <p:ext uri="{BB962C8B-B14F-4D97-AF65-F5344CB8AC3E}">
        <p14:creationId xmlns:p14="http://schemas.microsoft.com/office/powerpoint/2010/main" val="4160922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6167F8-02BC-E79B-D471-CA550C0E9C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7273" y="634942"/>
            <a:ext cx="9400430" cy="5308657"/>
          </a:xfrm>
          <a:prstGeom prst="rect">
            <a:avLst/>
          </a:prstGeom>
        </p:spPr>
      </p:pic>
    </p:spTree>
    <p:extLst>
      <p:ext uri="{BB962C8B-B14F-4D97-AF65-F5344CB8AC3E}">
        <p14:creationId xmlns:p14="http://schemas.microsoft.com/office/powerpoint/2010/main" val="17244760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D66A28-336C-E510-BCED-7338332938F7}"/>
              </a:ext>
            </a:extLst>
          </p:cNvPr>
          <p:cNvSpPr>
            <a:spLocks noGrp="1"/>
          </p:cNvSpPr>
          <p:nvPr>
            <p:ph idx="1"/>
          </p:nvPr>
        </p:nvSpPr>
        <p:spPr>
          <a:xfrm>
            <a:off x="1485900" y="657225"/>
            <a:ext cx="9867900" cy="5519738"/>
          </a:xfrm>
        </p:spPr>
        <p:txBody>
          <a:bodyPr>
            <a:normAutofit/>
          </a:bodyPr>
          <a:lstStyle/>
          <a:p>
            <a:pPr marL="0" indent="0">
              <a:buNone/>
            </a:pPr>
            <a:r>
              <a:rPr lang="lt-LT" dirty="0"/>
              <a:t>10x5 m bėgimas (s). Fizinio pajėgumo požymis – vikrumas</a:t>
            </a:r>
          </a:p>
          <a:p>
            <a:pPr marL="0" indent="0">
              <a:buNone/>
            </a:pPr>
            <a:r>
              <a:rPr lang="lt-LT" b="1" dirty="0"/>
              <a:t>Atlikimo metodika</a:t>
            </a:r>
            <a:r>
              <a:rPr lang="lt-LT" dirty="0"/>
              <a:t>: 10x5 m šaudyklinis bėgimas. Ant grindų (kreida </a:t>
            </a:r>
          </a:p>
          <a:p>
            <a:pPr marL="0" indent="0">
              <a:buNone/>
            </a:pPr>
            <a:r>
              <a:rPr lang="lt-LT" dirty="0"/>
              <a:t>ar finišo juostele) pažymima 5 metrų atstumu viena nuo kitos esančios dvi </a:t>
            </a:r>
          </a:p>
          <a:p>
            <a:pPr marL="0" indent="0">
              <a:buNone/>
            </a:pPr>
            <a:r>
              <a:rPr lang="lt-LT" dirty="0"/>
              <a:t>lygiagrečios linijos. Atsistojama prieš starto liniją, pasiruošiama bėgti. Viena </a:t>
            </a:r>
          </a:p>
          <a:p>
            <a:pPr marL="0" indent="0">
              <a:buNone/>
            </a:pPr>
            <a:r>
              <a:rPr lang="lt-LT" dirty="0"/>
              <a:t>pėda prie pat starto linijos, kita šiek tiek už jos. Po signalo startuoti „Dėmesio, </a:t>
            </a:r>
          </a:p>
          <a:p>
            <a:pPr marL="0" indent="0">
              <a:buNone/>
            </a:pPr>
            <a:r>
              <a:rPr lang="lt-LT" dirty="0"/>
              <a:t>marš!“, kiek galima greičiau bėgama prie finišo linijos, tada atgal prie starto linijos, peržengiant ją abiem pėdomis. Tai bus vienas kartas. Tokiu būdu bėgama </a:t>
            </a:r>
          </a:p>
          <a:p>
            <a:pPr marL="0" indent="0">
              <a:buNone/>
            </a:pPr>
            <a:r>
              <a:rPr lang="lt-LT" dirty="0"/>
              <a:t>penkis kartus. Bėgant paskutinį kartą, finišuojantis tiriamasis privalo nemažinti greičio. Jeigu tiriamasis atlieka procedūrinę klaidą, bandymas nutraukiamas </a:t>
            </a:r>
          </a:p>
          <a:p>
            <a:pPr marL="0" indent="0">
              <a:buNone/>
            </a:pPr>
            <a:r>
              <a:rPr lang="lt-LT" dirty="0"/>
              <a:t>ir kartojama iš naujo. </a:t>
            </a:r>
            <a:endParaRPr lang="en-US" dirty="0"/>
          </a:p>
          <a:p>
            <a:pPr marL="0" indent="0">
              <a:buNone/>
            </a:pPr>
            <a:r>
              <a:rPr lang="lt-LT" dirty="0"/>
              <a:t>Rezultatas yra laikas, kuris fiksuojamas, kai penktą kartą kertama starto linija (matuojama sekundėmis). </a:t>
            </a:r>
            <a:endParaRPr lang="en-US" dirty="0"/>
          </a:p>
          <a:p>
            <a:pPr marL="0" indent="0">
              <a:buNone/>
            </a:pPr>
            <a:r>
              <a:rPr lang="lt-LT" dirty="0"/>
              <a:t>Atliekami du bandymai, užrašomas geresnis bėgimas (kuo mažiau sekundžių, tuo geresnis atlikimas)</a:t>
            </a:r>
            <a:r>
              <a:rPr lang="en-US" dirty="0"/>
              <a:t>.</a:t>
            </a:r>
          </a:p>
        </p:txBody>
      </p:sp>
    </p:spTree>
    <p:extLst>
      <p:ext uri="{BB962C8B-B14F-4D97-AF65-F5344CB8AC3E}">
        <p14:creationId xmlns:p14="http://schemas.microsoft.com/office/powerpoint/2010/main" val="1749880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A32A17-98D3-2218-D282-2E68C2908F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933" y="1511256"/>
            <a:ext cx="11950067" cy="4070394"/>
          </a:xfrm>
          <a:prstGeom prst="rect">
            <a:avLst/>
          </a:prstGeom>
        </p:spPr>
      </p:pic>
    </p:spTree>
    <p:extLst>
      <p:ext uri="{BB962C8B-B14F-4D97-AF65-F5344CB8AC3E}">
        <p14:creationId xmlns:p14="http://schemas.microsoft.com/office/powerpoint/2010/main" val="4737816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AF6912-6FEC-8B74-0368-C8880CC56DEB}"/>
              </a:ext>
            </a:extLst>
          </p:cNvPr>
          <p:cNvSpPr>
            <a:spLocks noGrp="1"/>
          </p:cNvSpPr>
          <p:nvPr>
            <p:ph idx="1"/>
          </p:nvPr>
        </p:nvSpPr>
        <p:spPr>
          <a:xfrm>
            <a:off x="1714500" y="857250"/>
            <a:ext cx="9639300" cy="5319713"/>
          </a:xfrm>
        </p:spPr>
        <p:txBody>
          <a:bodyPr>
            <a:normAutofit/>
          </a:bodyPr>
          <a:lstStyle/>
          <a:p>
            <a:pPr marL="0" indent="0">
              <a:buNone/>
            </a:pPr>
            <a:r>
              <a:rPr lang="lt-LT" sz="2000" dirty="0"/>
              <a:t>20 m bėgimas (s). Fizinio pajėgumo požymis – greitumas</a:t>
            </a:r>
          </a:p>
          <a:p>
            <a:pPr marL="0" indent="0">
              <a:buNone/>
            </a:pPr>
            <a:r>
              <a:rPr lang="lt-LT" sz="2000" b="1" dirty="0"/>
              <a:t>Atlikimo metodika</a:t>
            </a:r>
            <a:r>
              <a:rPr lang="lt-LT" sz="2000" dirty="0"/>
              <a:t>: 20 metrų bėgimas iš vietos, bėgant maksimaliu greičiu. Bandymas nutraukiamas ir kartojamas, jeigu įvyko procedūrinė klaida. Tiriamojo rezultatas yra laikas, per kurį vaikas įveikė 20 m (matuojama sekundėmis). </a:t>
            </a:r>
            <a:endParaRPr lang="en-US" sz="2000" dirty="0"/>
          </a:p>
          <a:p>
            <a:pPr marL="0" indent="0">
              <a:buNone/>
            </a:pPr>
            <a:r>
              <a:rPr lang="lt-LT" sz="2000" dirty="0"/>
              <a:t>Atliekamas du kartus, užrašomas geriausias bėgimas (kuo mažiau sekundžių, tuo geresnis atlikimas)</a:t>
            </a:r>
            <a:r>
              <a:rPr lang="en-US" sz="2000" dirty="0"/>
              <a:t>.</a:t>
            </a:r>
          </a:p>
        </p:txBody>
      </p:sp>
    </p:spTree>
    <p:extLst>
      <p:ext uri="{BB962C8B-B14F-4D97-AF65-F5344CB8AC3E}">
        <p14:creationId xmlns:p14="http://schemas.microsoft.com/office/powerpoint/2010/main" val="2128488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664B3-35F1-7AEB-B3B1-338F8B4144B6}"/>
              </a:ext>
            </a:extLst>
          </p:cNvPr>
          <p:cNvSpPr>
            <a:spLocks noGrp="1"/>
          </p:cNvSpPr>
          <p:nvPr>
            <p:ph type="title"/>
          </p:nvPr>
        </p:nvSpPr>
        <p:spPr/>
        <p:txBody>
          <a:bodyPr/>
          <a:lstStyle/>
          <a:p>
            <a:r>
              <a:rPr lang="en-US" dirty="0" err="1"/>
              <a:t>Rezultatai</a:t>
            </a:r>
            <a:endParaRPr lang="en-US" dirty="0"/>
          </a:p>
        </p:txBody>
      </p:sp>
      <p:sp>
        <p:nvSpPr>
          <p:cNvPr id="3" name="Content Placeholder 2">
            <a:extLst>
              <a:ext uri="{FF2B5EF4-FFF2-40B4-BE49-F238E27FC236}">
                <a16:creationId xmlns:a16="http://schemas.microsoft.com/office/drawing/2014/main" id="{75DF51C3-7EE3-C6DE-EF49-439FCB745A2C}"/>
              </a:ext>
            </a:extLst>
          </p:cNvPr>
          <p:cNvSpPr>
            <a:spLocks noGrp="1"/>
          </p:cNvSpPr>
          <p:nvPr>
            <p:ph idx="1"/>
          </p:nvPr>
        </p:nvSpPr>
        <p:spPr/>
        <p:txBody>
          <a:bodyPr/>
          <a:lstStyle/>
          <a:p>
            <a:r>
              <a:rPr lang="en-US" sz="2400" dirty="0" err="1"/>
              <a:t>Neatsižvelgiant</a:t>
            </a:r>
            <a:r>
              <a:rPr lang="en-US" sz="2400" dirty="0"/>
              <a:t> į </a:t>
            </a:r>
            <a:r>
              <a:rPr lang="en-US" sz="2400" dirty="0" err="1"/>
              <a:t>vaikų</a:t>
            </a:r>
            <a:r>
              <a:rPr lang="en-US" sz="2400" dirty="0"/>
              <a:t> </a:t>
            </a:r>
            <a:r>
              <a:rPr lang="en-US" sz="2400" dirty="0" err="1"/>
              <a:t>amžių</a:t>
            </a:r>
            <a:r>
              <a:rPr lang="en-US" sz="2400" dirty="0"/>
              <a:t>, </a:t>
            </a:r>
            <a:r>
              <a:rPr lang="en-US" sz="2400" dirty="0" err="1"/>
              <a:t>sunkiausia</a:t>
            </a:r>
            <a:r>
              <a:rPr lang="en-US" sz="2400" dirty="0"/>
              <a:t> </a:t>
            </a:r>
            <a:r>
              <a:rPr lang="en-US" sz="2400" dirty="0" err="1"/>
              <a:t>užduotis</a:t>
            </a:r>
            <a:r>
              <a:rPr lang="en-US" sz="2400" dirty="0"/>
              <a:t> </a:t>
            </a:r>
            <a:r>
              <a:rPr lang="en-US" sz="2400" dirty="0" err="1"/>
              <a:t>visiems</a:t>
            </a:r>
            <a:r>
              <a:rPr lang="en-US" sz="2400" dirty="0"/>
              <a:t> </a:t>
            </a:r>
            <a:r>
              <a:rPr lang="en-US" sz="2400" dirty="0" err="1"/>
              <a:t>vaikams</a:t>
            </a:r>
            <a:r>
              <a:rPr lang="en-US" sz="2400" dirty="0"/>
              <a:t> </a:t>
            </a:r>
            <a:r>
              <a:rPr lang="en-US" sz="2400" dirty="0" err="1"/>
              <a:t>buvo</a:t>
            </a:r>
            <a:r>
              <a:rPr lang="en-US" sz="2400" dirty="0"/>
              <a:t> </a:t>
            </a:r>
            <a:r>
              <a:rPr lang="en-US" sz="2400" dirty="0" err="1"/>
              <a:t>šokinėjimas</a:t>
            </a:r>
            <a:r>
              <a:rPr lang="en-US" sz="2400" dirty="0"/>
              <a:t> ant </a:t>
            </a:r>
            <a:r>
              <a:rPr lang="en-US" sz="2400" dirty="0" err="1"/>
              <a:t>vienos</a:t>
            </a:r>
            <a:r>
              <a:rPr lang="en-US" sz="2400" dirty="0"/>
              <a:t> </a:t>
            </a:r>
            <a:r>
              <a:rPr lang="en-US" sz="2400" dirty="0" err="1"/>
              <a:t>kojos</a:t>
            </a:r>
            <a:r>
              <a:rPr lang="en-US" sz="2400" dirty="0"/>
              <a:t>. Kai </a:t>
            </a:r>
            <a:r>
              <a:rPr lang="en-US" sz="2400" dirty="0" err="1"/>
              <a:t>kuriems</a:t>
            </a:r>
            <a:r>
              <a:rPr lang="en-US" sz="2400" dirty="0"/>
              <a:t> </a:t>
            </a:r>
            <a:r>
              <a:rPr lang="en-US" sz="2400" dirty="0" err="1"/>
              <a:t>visai</a:t>
            </a:r>
            <a:r>
              <a:rPr lang="en-US" sz="2400" dirty="0"/>
              <a:t> </a:t>
            </a:r>
            <a:r>
              <a:rPr lang="en-US" sz="2400" dirty="0" err="1"/>
              <a:t>nepavyko</a:t>
            </a:r>
            <a:r>
              <a:rPr lang="en-US" sz="2400" dirty="0"/>
              <a:t> </a:t>
            </a:r>
            <a:r>
              <a:rPr lang="en-US" sz="2400" dirty="0" err="1"/>
              <a:t>padaryti</a:t>
            </a:r>
            <a:r>
              <a:rPr lang="en-US" sz="2400" dirty="0"/>
              <a:t> </a:t>
            </a:r>
            <a:r>
              <a:rPr lang="en-US" sz="2400" dirty="0" err="1"/>
              <a:t>šios</a:t>
            </a:r>
            <a:r>
              <a:rPr lang="en-US" sz="2400" dirty="0"/>
              <a:t> </a:t>
            </a:r>
            <a:r>
              <a:rPr lang="en-US" sz="2400" dirty="0" err="1"/>
              <a:t>užduoties</a:t>
            </a:r>
            <a:r>
              <a:rPr lang="en-US" sz="2400" dirty="0"/>
              <a:t>, kai </a:t>
            </a:r>
            <a:r>
              <a:rPr lang="en-US" sz="2400" dirty="0" err="1"/>
              <a:t>kuriems</a:t>
            </a:r>
            <a:r>
              <a:rPr lang="en-US" sz="2400" dirty="0"/>
              <a:t> </a:t>
            </a:r>
            <a:r>
              <a:rPr lang="en-US" sz="2400" dirty="0" err="1"/>
              <a:t>vaikams</a:t>
            </a:r>
            <a:r>
              <a:rPr lang="en-US" sz="2400" dirty="0"/>
              <a:t> </a:t>
            </a:r>
            <a:r>
              <a:rPr lang="en-US" sz="2400" dirty="0" err="1"/>
              <a:t>reikėjo</a:t>
            </a:r>
            <a:r>
              <a:rPr lang="en-US" sz="2400" dirty="0"/>
              <a:t> </a:t>
            </a:r>
            <a:r>
              <a:rPr lang="en-US" sz="2400" dirty="0" err="1"/>
              <a:t>duoti</a:t>
            </a:r>
            <a:r>
              <a:rPr lang="en-US" sz="2400" dirty="0"/>
              <a:t> </a:t>
            </a:r>
            <a:r>
              <a:rPr lang="en-US" sz="2400" dirty="0" err="1"/>
              <a:t>ranką</a:t>
            </a:r>
            <a:r>
              <a:rPr lang="en-US" sz="2400" dirty="0"/>
              <a:t>, </a:t>
            </a:r>
            <a:r>
              <a:rPr lang="en-US" sz="2400" dirty="0" err="1"/>
              <a:t>kad</a:t>
            </a:r>
            <a:r>
              <a:rPr lang="en-US" sz="2400" dirty="0"/>
              <a:t> </a:t>
            </a:r>
            <a:r>
              <a:rPr lang="en-US" sz="2400" dirty="0" err="1"/>
              <a:t>jautųsi</a:t>
            </a:r>
            <a:r>
              <a:rPr lang="en-US" sz="2400" dirty="0"/>
              <a:t> </a:t>
            </a:r>
            <a:r>
              <a:rPr lang="en-US" sz="2400" dirty="0" err="1"/>
              <a:t>saugiau</a:t>
            </a:r>
            <a:r>
              <a:rPr lang="en-US" sz="2400" dirty="0"/>
              <a:t> </a:t>
            </a:r>
            <a:r>
              <a:rPr lang="en-US" sz="2400" dirty="0" err="1"/>
              <a:t>ir</a:t>
            </a:r>
            <a:r>
              <a:rPr lang="en-US" sz="2400" dirty="0"/>
              <a:t> </a:t>
            </a:r>
            <a:r>
              <a:rPr lang="en-US" sz="2400" dirty="0" err="1"/>
              <a:t>išlaikytų</a:t>
            </a:r>
            <a:r>
              <a:rPr lang="en-US" sz="2400" dirty="0"/>
              <a:t> </a:t>
            </a:r>
            <a:r>
              <a:rPr lang="en-US" sz="2400" dirty="0" err="1"/>
              <a:t>stabilumą</a:t>
            </a:r>
            <a:r>
              <a:rPr lang="en-US" sz="2400" dirty="0"/>
              <a:t>. </a:t>
            </a:r>
          </a:p>
          <a:p>
            <a:r>
              <a:rPr lang="en-US" sz="2400" dirty="0" err="1"/>
              <a:t>Reikalingas</a:t>
            </a:r>
            <a:r>
              <a:rPr lang="en-US" sz="2400" dirty="0"/>
              <a:t> </a:t>
            </a:r>
            <a:r>
              <a:rPr lang="en-US" sz="2400" dirty="0" err="1"/>
              <a:t>pusiausvyros</a:t>
            </a:r>
            <a:r>
              <a:rPr lang="en-US" sz="2400" dirty="0"/>
              <a:t> </a:t>
            </a:r>
            <a:r>
              <a:rPr lang="en-US" sz="2400" dirty="0" err="1"/>
              <a:t>lavinimas</a:t>
            </a:r>
            <a:r>
              <a:rPr lang="en-US" sz="2400" dirty="0"/>
              <a:t>.</a:t>
            </a:r>
          </a:p>
          <a:p>
            <a:endParaRPr lang="en-US" dirty="0"/>
          </a:p>
        </p:txBody>
      </p:sp>
    </p:spTree>
    <p:extLst>
      <p:ext uri="{BB962C8B-B14F-4D97-AF65-F5344CB8AC3E}">
        <p14:creationId xmlns:p14="http://schemas.microsoft.com/office/powerpoint/2010/main" val="884665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92A8-1D72-18A1-CD8B-2804E53BC1A5}"/>
              </a:ext>
            </a:extLst>
          </p:cNvPr>
          <p:cNvSpPr>
            <a:spLocks noGrp="1"/>
          </p:cNvSpPr>
          <p:nvPr>
            <p:ph type="title"/>
          </p:nvPr>
        </p:nvSpPr>
        <p:spPr/>
        <p:txBody>
          <a:bodyPr/>
          <a:lstStyle/>
          <a:p>
            <a:r>
              <a:rPr lang="en-US" dirty="0" err="1"/>
              <a:t>Fizinių</a:t>
            </a:r>
            <a:r>
              <a:rPr lang="en-US" dirty="0"/>
              <a:t> </a:t>
            </a:r>
            <a:r>
              <a:rPr lang="en-US" dirty="0" err="1"/>
              <a:t>įpatybių</a:t>
            </a:r>
            <a:r>
              <a:rPr lang="en-US" dirty="0"/>
              <a:t> </a:t>
            </a:r>
            <a:r>
              <a:rPr lang="en-US" dirty="0" err="1"/>
              <a:t>lavinimas</a:t>
            </a:r>
            <a:endParaRPr lang="en-US" dirty="0"/>
          </a:p>
        </p:txBody>
      </p:sp>
      <p:sp>
        <p:nvSpPr>
          <p:cNvPr id="3" name="Content Placeholder 2">
            <a:extLst>
              <a:ext uri="{FF2B5EF4-FFF2-40B4-BE49-F238E27FC236}">
                <a16:creationId xmlns:a16="http://schemas.microsoft.com/office/drawing/2014/main" id="{F503D4AC-EF19-16E2-D142-DDBFB798A724}"/>
              </a:ext>
            </a:extLst>
          </p:cNvPr>
          <p:cNvSpPr>
            <a:spLocks noGrp="1"/>
          </p:cNvSpPr>
          <p:nvPr>
            <p:ph idx="1"/>
          </p:nvPr>
        </p:nvSpPr>
        <p:spPr>
          <a:xfrm>
            <a:off x="1638300" y="1540189"/>
            <a:ext cx="8915400" cy="3777622"/>
          </a:xfrm>
        </p:spPr>
        <p:txBody>
          <a:bodyPr>
            <a:normAutofit/>
          </a:bodyPr>
          <a:lstStyle/>
          <a:p>
            <a:r>
              <a:rPr lang="lt-LT" sz="2000" dirty="0"/>
              <a:t>Vaikų fizinės ypatybės vystosi nevienodai. 4–12 metų amžiaus organizme vyksta įvairūs funkciniai ir struktūriniai pokyčiai. Bręstant motorikai didėja vaikų greitumas, jėga, tikslumas, koordinacija bei ištvermė. Ypač sustiprėja gebėjimas greitai priimti sprendimus, o tai labai reikalinga atliekant sudėtingos koordinacijos judesius. </a:t>
            </a:r>
            <a:endParaRPr lang="en-US" sz="2000" dirty="0"/>
          </a:p>
          <a:p>
            <a:r>
              <a:rPr lang="lt-LT" sz="2000" dirty="0"/>
              <a:t>Motorika bręsta tokia seka: nuo galvos kojų link (pirmiausia išmokstama mesti, o ne spirti kamuolį), nuo centro periferijos link (pirmiausia subręsta raumenys, esantys arčiau kūno ašies ir centro, nei galūnių raumenys), nuo visumos prie dalies (pirmiau bręsta visumos judesiai nei atskiros jų</a:t>
            </a:r>
            <a:r>
              <a:rPr lang="en-US" sz="2000" dirty="0"/>
              <a:t> </a:t>
            </a:r>
            <a:r>
              <a:rPr lang="lt-LT" sz="2000" dirty="0"/>
              <a:t>dalys)</a:t>
            </a:r>
            <a:r>
              <a:rPr lang="en-US" sz="2000" dirty="0"/>
              <a:t>.</a:t>
            </a:r>
          </a:p>
        </p:txBody>
      </p:sp>
    </p:spTree>
    <p:extLst>
      <p:ext uri="{BB962C8B-B14F-4D97-AF65-F5344CB8AC3E}">
        <p14:creationId xmlns:p14="http://schemas.microsoft.com/office/powerpoint/2010/main" val="3910513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4DBB1D-D794-8942-6329-D37790D71F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005" y="196712"/>
            <a:ext cx="11434166" cy="6442213"/>
          </a:xfrm>
          <a:prstGeom prst="rect">
            <a:avLst/>
          </a:prstGeom>
        </p:spPr>
      </p:pic>
    </p:spTree>
    <p:extLst>
      <p:ext uri="{BB962C8B-B14F-4D97-AF65-F5344CB8AC3E}">
        <p14:creationId xmlns:p14="http://schemas.microsoft.com/office/powerpoint/2010/main" val="2694433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F88C73-FF67-F7C9-3D6D-A4B8892559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8878" y="149104"/>
            <a:ext cx="5228188" cy="6537446"/>
          </a:xfrm>
          <a:prstGeom prst="rect">
            <a:avLst/>
          </a:prstGeom>
        </p:spPr>
      </p:pic>
    </p:spTree>
    <p:extLst>
      <p:ext uri="{BB962C8B-B14F-4D97-AF65-F5344CB8AC3E}">
        <p14:creationId xmlns:p14="http://schemas.microsoft.com/office/powerpoint/2010/main" val="2274526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A5E4E-1E7F-6B69-8AA3-DF690D8ED9BB}"/>
              </a:ext>
            </a:extLst>
          </p:cNvPr>
          <p:cNvSpPr>
            <a:spLocks noGrp="1"/>
          </p:cNvSpPr>
          <p:nvPr>
            <p:ph type="title"/>
          </p:nvPr>
        </p:nvSpPr>
        <p:spPr/>
        <p:txBody>
          <a:bodyPr/>
          <a:lstStyle/>
          <a:p>
            <a:r>
              <a:rPr lang="en-US" dirty="0" err="1"/>
              <a:t>Pusiausvyros</a:t>
            </a:r>
            <a:r>
              <a:rPr lang="en-US" dirty="0"/>
              <a:t> </a:t>
            </a:r>
            <a:r>
              <a:rPr lang="en-US" dirty="0" err="1"/>
              <a:t>lavinimas</a:t>
            </a:r>
            <a:r>
              <a:rPr lang="en-US" dirty="0"/>
              <a:t>:</a:t>
            </a:r>
          </a:p>
        </p:txBody>
      </p:sp>
      <p:sp>
        <p:nvSpPr>
          <p:cNvPr id="3" name="Content Placeholder 2">
            <a:extLst>
              <a:ext uri="{FF2B5EF4-FFF2-40B4-BE49-F238E27FC236}">
                <a16:creationId xmlns:a16="http://schemas.microsoft.com/office/drawing/2014/main" id="{80BC15FD-36DB-8EDA-41E7-1B9536C04AAC}"/>
              </a:ext>
            </a:extLst>
          </p:cNvPr>
          <p:cNvSpPr>
            <a:spLocks noGrp="1"/>
          </p:cNvSpPr>
          <p:nvPr>
            <p:ph idx="1"/>
          </p:nvPr>
        </p:nvSpPr>
        <p:spPr/>
        <p:txBody>
          <a:bodyPr>
            <a:normAutofit/>
          </a:bodyPr>
          <a:lstStyle/>
          <a:p>
            <a:pPr marL="0" indent="0">
              <a:buNone/>
            </a:pPr>
            <a:r>
              <a:rPr lang="lt-LT" dirty="0"/>
              <a:t>Pusiausvyra – tai sugebėjimas išlaikyti stabilią statinę kūno padėtį arba </a:t>
            </a:r>
          </a:p>
          <a:p>
            <a:pPr marL="0" indent="0">
              <a:buNone/>
            </a:pPr>
            <a:r>
              <a:rPr lang="lt-LT" dirty="0"/>
              <a:t>išlaikyti reikiamą kūno padėtį atliekant įvairius judesius atskiromis kūno dalimis bei judant įvairiu greičiu visam kūnui (Poderys, 2004). </a:t>
            </a:r>
            <a:endParaRPr lang="en-US" dirty="0"/>
          </a:p>
          <a:p>
            <a:pPr marL="0" indent="0">
              <a:buNone/>
            </a:pPr>
            <a:r>
              <a:rPr lang="lt-LT" dirty="0"/>
              <a:t>Pusiausvyrą </a:t>
            </a:r>
            <a:r>
              <a:rPr lang="en-US" dirty="0"/>
              <a:t>g</a:t>
            </a:r>
            <a:r>
              <a:rPr lang="lt-LT" dirty="0"/>
              <a:t>alima skirstyti į statinę ir dinaminę. Dinaminė pusiausvyra – gebėjimas išlaikyti ar atgauti pusiausvyrą atliekant judesius, veiksmus ir jų derinius, taip pat veikiant įvairioms išorės jėgoms. </a:t>
            </a:r>
            <a:endParaRPr lang="en-US" dirty="0"/>
          </a:p>
          <a:p>
            <a:pPr marL="0" indent="0">
              <a:buNone/>
            </a:pPr>
            <a:r>
              <a:rPr lang="lt-LT" dirty="0"/>
              <a:t>Statinė pusiausvyra – gebėjimas nejudant išlaikyti pastovią kūno padėtį reikiamomis pozomis.</a:t>
            </a:r>
            <a:endParaRPr lang="en-US" dirty="0"/>
          </a:p>
        </p:txBody>
      </p:sp>
    </p:spTree>
    <p:extLst>
      <p:ext uri="{BB962C8B-B14F-4D97-AF65-F5344CB8AC3E}">
        <p14:creationId xmlns:p14="http://schemas.microsoft.com/office/powerpoint/2010/main" val="5184281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3A4567-C94A-152F-5CBE-D8C5B182E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8473" y="60335"/>
            <a:ext cx="5632552" cy="6737329"/>
          </a:xfrm>
          <a:prstGeom prst="rect">
            <a:avLst/>
          </a:prstGeom>
        </p:spPr>
      </p:pic>
    </p:spTree>
    <p:extLst>
      <p:ext uri="{BB962C8B-B14F-4D97-AF65-F5344CB8AC3E}">
        <p14:creationId xmlns:p14="http://schemas.microsoft.com/office/powerpoint/2010/main" val="1270822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B34CE3-C7A1-05B5-EB0A-5CA6F513CC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500" y="66675"/>
            <a:ext cx="5398300" cy="6858000"/>
          </a:xfrm>
          <a:prstGeom prst="rect">
            <a:avLst/>
          </a:prstGeom>
        </p:spPr>
      </p:pic>
      <p:pic>
        <p:nvPicPr>
          <p:cNvPr id="4" name="Picture 3">
            <a:extLst>
              <a:ext uri="{FF2B5EF4-FFF2-40B4-BE49-F238E27FC236}">
                <a16:creationId xmlns:a16="http://schemas.microsoft.com/office/drawing/2014/main" id="{D00F1C56-5969-F21B-B319-6C1A6F68DA3F}"/>
              </a:ext>
            </a:extLst>
          </p:cNvPr>
          <p:cNvPicPr>
            <a:picLocks noChangeAspect="1"/>
          </p:cNvPicPr>
          <p:nvPr/>
        </p:nvPicPr>
        <p:blipFill>
          <a:blip r:embed="rId3"/>
          <a:stretch>
            <a:fillRect/>
          </a:stretch>
        </p:blipFill>
        <p:spPr>
          <a:xfrm>
            <a:off x="6249133" y="704850"/>
            <a:ext cx="5209442" cy="3009900"/>
          </a:xfrm>
          <a:prstGeom prst="rect">
            <a:avLst/>
          </a:prstGeom>
        </p:spPr>
      </p:pic>
      <p:pic>
        <p:nvPicPr>
          <p:cNvPr id="5" name="Picture 4">
            <a:extLst>
              <a:ext uri="{FF2B5EF4-FFF2-40B4-BE49-F238E27FC236}">
                <a16:creationId xmlns:a16="http://schemas.microsoft.com/office/drawing/2014/main" id="{DC69A762-A133-4BA1-0661-B2EF4C663B20}"/>
              </a:ext>
            </a:extLst>
          </p:cNvPr>
          <p:cNvPicPr>
            <a:picLocks noChangeAspect="1"/>
          </p:cNvPicPr>
          <p:nvPr/>
        </p:nvPicPr>
        <p:blipFill>
          <a:blip r:embed="rId4"/>
          <a:stretch>
            <a:fillRect/>
          </a:stretch>
        </p:blipFill>
        <p:spPr>
          <a:xfrm>
            <a:off x="6578202" y="4065436"/>
            <a:ext cx="4280298" cy="2859239"/>
          </a:xfrm>
          <a:prstGeom prst="rect">
            <a:avLst/>
          </a:prstGeom>
        </p:spPr>
      </p:pic>
    </p:spTree>
    <p:extLst>
      <p:ext uri="{BB962C8B-B14F-4D97-AF65-F5344CB8AC3E}">
        <p14:creationId xmlns:p14="http://schemas.microsoft.com/office/powerpoint/2010/main" val="2885274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1F83A-AB15-1F27-B55C-7AC290D09768}"/>
              </a:ext>
            </a:extLst>
          </p:cNvPr>
          <p:cNvSpPr>
            <a:spLocks noGrp="1"/>
          </p:cNvSpPr>
          <p:nvPr>
            <p:ph type="title"/>
          </p:nvPr>
        </p:nvSpPr>
        <p:spPr/>
        <p:txBody>
          <a:bodyPr/>
          <a:lstStyle/>
          <a:p>
            <a:r>
              <a:rPr lang="en-US" dirty="0" err="1"/>
              <a:t>Vikrumo</a:t>
            </a:r>
            <a:r>
              <a:rPr lang="en-US" dirty="0"/>
              <a:t> </a:t>
            </a:r>
            <a:r>
              <a:rPr lang="en-US" dirty="0" err="1"/>
              <a:t>ir</a:t>
            </a:r>
            <a:r>
              <a:rPr lang="en-US" dirty="0"/>
              <a:t> </a:t>
            </a:r>
            <a:r>
              <a:rPr lang="en-US" dirty="0" err="1"/>
              <a:t>koordinacijos</a:t>
            </a:r>
            <a:r>
              <a:rPr lang="en-US" dirty="0"/>
              <a:t> </a:t>
            </a:r>
            <a:r>
              <a:rPr lang="en-US" dirty="0" err="1"/>
              <a:t>lavinimas</a:t>
            </a:r>
            <a:r>
              <a:rPr lang="en-US" dirty="0"/>
              <a:t>:</a:t>
            </a:r>
          </a:p>
        </p:txBody>
      </p:sp>
      <p:sp>
        <p:nvSpPr>
          <p:cNvPr id="3" name="Content Placeholder 2">
            <a:extLst>
              <a:ext uri="{FF2B5EF4-FFF2-40B4-BE49-F238E27FC236}">
                <a16:creationId xmlns:a16="http://schemas.microsoft.com/office/drawing/2014/main" id="{D158827C-F022-0120-C786-A9EFA2032EDA}"/>
              </a:ext>
            </a:extLst>
          </p:cNvPr>
          <p:cNvSpPr>
            <a:spLocks noGrp="1"/>
          </p:cNvSpPr>
          <p:nvPr>
            <p:ph idx="1"/>
          </p:nvPr>
        </p:nvSpPr>
        <p:spPr>
          <a:xfrm>
            <a:off x="1931987" y="1540189"/>
            <a:ext cx="8915400" cy="3777622"/>
          </a:xfrm>
        </p:spPr>
        <p:txBody>
          <a:bodyPr>
            <a:noAutofit/>
          </a:bodyPr>
          <a:lstStyle/>
          <a:p>
            <a:r>
              <a:rPr lang="lt-LT" sz="2000" dirty="0"/>
              <a:t>Vikrumas – tai gebėjimas per trumpą laiką išmokti sudėtingų judesių ir tikslingai reaguoti į greit kintančias situacijas</a:t>
            </a:r>
            <a:r>
              <a:rPr lang="en-US" sz="2000" dirty="0"/>
              <a:t>. </a:t>
            </a:r>
            <a:r>
              <a:rPr lang="lt-LT" sz="2000" dirty="0"/>
              <a:t>Lavinant vikrumą galima naudoti neįprastas pradines padėtis (bėgimas iš įvairių pradinių padėčių), greitą įvairių padėčių kaitą (sėsti, gultis, atsistoti)</a:t>
            </a:r>
            <a:r>
              <a:rPr lang="en-US" sz="2000" dirty="0"/>
              <a:t>. </a:t>
            </a:r>
            <a:r>
              <a:rPr lang="en-US" sz="2000" dirty="0" err="1"/>
              <a:t>Įvairūs</a:t>
            </a:r>
            <a:r>
              <a:rPr lang="en-US" sz="2000" dirty="0"/>
              <a:t> </a:t>
            </a:r>
            <a:r>
              <a:rPr lang="en-US" sz="2000" dirty="0" err="1"/>
              <a:t>kliūčių</a:t>
            </a:r>
            <a:r>
              <a:rPr lang="en-US" sz="2000" dirty="0"/>
              <a:t> </a:t>
            </a:r>
            <a:r>
              <a:rPr lang="en-US" sz="2000" dirty="0" err="1"/>
              <a:t>ruožai</a:t>
            </a:r>
            <a:r>
              <a:rPr lang="en-US" sz="2000" dirty="0"/>
              <a:t>. </a:t>
            </a:r>
          </a:p>
          <a:p>
            <a:r>
              <a:rPr lang="lt-LT" sz="2000" dirty="0"/>
              <a:t>Koordinacija dažnai įvardijama kaip darni raumenų funkcijos veikla</a:t>
            </a:r>
            <a:r>
              <a:rPr lang="en-US" sz="2000" dirty="0"/>
              <a:t>. </a:t>
            </a:r>
            <a:r>
              <a:rPr lang="lt-LT" sz="2000" dirty="0"/>
              <a:t>Koordinaciją lavina tokie pratimai: važiavimas triratuku, paspirtuku, dviračiu, riedučiais, riedlentėmis; judrieji žaidimai; šokiai; šuoliukai per virvutę; lipimo ir kopimo pratimai; pratimai su kamuoliu; „veidrodiniai pratimai“ (kai du vaikai stovi vienas priešais kitą, vienas rodo įvairius judesius, o kitas stengiasi kuo greičiau ir kuo tiksliau juos atkartoti); plaukimo pratimai ir pan</a:t>
            </a:r>
            <a:r>
              <a:rPr lang="en-US" sz="2000" dirty="0"/>
              <a:t>.</a:t>
            </a:r>
          </a:p>
        </p:txBody>
      </p:sp>
    </p:spTree>
    <p:extLst>
      <p:ext uri="{BB962C8B-B14F-4D97-AF65-F5344CB8AC3E}">
        <p14:creationId xmlns:p14="http://schemas.microsoft.com/office/powerpoint/2010/main" val="490133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81B15E-379B-C7D7-CF5D-BA5F3658BFDA}"/>
              </a:ext>
            </a:extLst>
          </p:cNvPr>
          <p:cNvPicPr>
            <a:picLocks noChangeAspect="1"/>
          </p:cNvPicPr>
          <p:nvPr/>
        </p:nvPicPr>
        <p:blipFill>
          <a:blip r:embed="rId2"/>
          <a:stretch>
            <a:fillRect/>
          </a:stretch>
        </p:blipFill>
        <p:spPr>
          <a:xfrm>
            <a:off x="5653087" y="1047750"/>
            <a:ext cx="5810250" cy="5810250"/>
          </a:xfrm>
          <a:prstGeom prst="rect">
            <a:avLst/>
          </a:prstGeom>
        </p:spPr>
      </p:pic>
      <p:sp>
        <p:nvSpPr>
          <p:cNvPr id="3" name="TextBox 2">
            <a:extLst>
              <a:ext uri="{FF2B5EF4-FFF2-40B4-BE49-F238E27FC236}">
                <a16:creationId xmlns:a16="http://schemas.microsoft.com/office/drawing/2014/main" id="{950A819F-837E-FA98-20DB-6BE5AE6F5F93}"/>
              </a:ext>
            </a:extLst>
          </p:cNvPr>
          <p:cNvSpPr txBox="1"/>
          <p:nvPr/>
        </p:nvSpPr>
        <p:spPr>
          <a:xfrm>
            <a:off x="8181975" y="381000"/>
            <a:ext cx="3371850" cy="369332"/>
          </a:xfrm>
          <a:prstGeom prst="rect">
            <a:avLst/>
          </a:prstGeom>
          <a:noFill/>
        </p:spPr>
        <p:txBody>
          <a:bodyPr wrap="square" rtlCol="0">
            <a:spAutoFit/>
          </a:bodyPr>
          <a:lstStyle/>
          <a:p>
            <a:r>
              <a:rPr lang="en-US" dirty="0" err="1"/>
              <a:t>Vikrumo</a:t>
            </a:r>
            <a:r>
              <a:rPr lang="en-US" dirty="0"/>
              <a:t> </a:t>
            </a:r>
            <a:r>
              <a:rPr lang="en-US" dirty="0" err="1"/>
              <a:t>kopėtėlės</a:t>
            </a:r>
            <a:endParaRPr lang="en-US" dirty="0"/>
          </a:p>
        </p:txBody>
      </p:sp>
      <p:pic>
        <p:nvPicPr>
          <p:cNvPr id="4" name="Picture 3">
            <a:extLst>
              <a:ext uri="{FF2B5EF4-FFF2-40B4-BE49-F238E27FC236}">
                <a16:creationId xmlns:a16="http://schemas.microsoft.com/office/drawing/2014/main" id="{0F4CFC1B-4AE5-A359-A0AD-AF91D5E9AA60}"/>
              </a:ext>
            </a:extLst>
          </p:cNvPr>
          <p:cNvPicPr>
            <a:picLocks noChangeAspect="1"/>
          </p:cNvPicPr>
          <p:nvPr/>
        </p:nvPicPr>
        <p:blipFill>
          <a:blip r:embed="rId3"/>
          <a:stretch>
            <a:fillRect/>
          </a:stretch>
        </p:blipFill>
        <p:spPr>
          <a:xfrm>
            <a:off x="1028700" y="1609725"/>
            <a:ext cx="3924300" cy="3924300"/>
          </a:xfrm>
          <a:prstGeom prst="rect">
            <a:avLst/>
          </a:prstGeom>
        </p:spPr>
      </p:pic>
    </p:spTree>
    <p:extLst>
      <p:ext uri="{BB962C8B-B14F-4D97-AF65-F5344CB8AC3E}">
        <p14:creationId xmlns:p14="http://schemas.microsoft.com/office/powerpoint/2010/main" val="12416534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3A576-0D17-1DD1-F79D-235794D1BD0F}"/>
              </a:ext>
            </a:extLst>
          </p:cNvPr>
          <p:cNvSpPr>
            <a:spLocks noGrp="1"/>
          </p:cNvSpPr>
          <p:nvPr>
            <p:ph type="title"/>
          </p:nvPr>
        </p:nvSpPr>
        <p:spPr/>
        <p:txBody>
          <a:bodyPr/>
          <a:lstStyle/>
          <a:p>
            <a:r>
              <a:rPr lang="en-US" dirty="0" err="1"/>
              <a:t>Greitumo</a:t>
            </a:r>
            <a:r>
              <a:rPr lang="en-US" dirty="0"/>
              <a:t> </a:t>
            </a:r>
            <a:r>
              <a:rPr lang="en-US" dirty="0" err="1"/>
              <a:t>lavinimas</a:t>
            </a:r>
            <a:r>
              <a:rPr lang="en-US" dirty="0"/>
              <a:t>:</a:t>
            </a:r>
          </a:p>
        </p:txBody>
      </p:sp>
      <p:sp>
        <p:nvSpPr>
          <p:cNvPr id="3" name="Content Placeholder 2">
            <a:extLst>
              <a:ext uri="{FF2B5EF4-FFF2-40B4-BE49-F238E27FC236}">
                <a16:creationId xmlns:a16="http://schemas.microsoft.com/office/drawing/2014/main" id="{42354B50-3746-2752-EEBA-615A17B587D3}"/>
              </a:ext>
            </a:extLst>
          </p:cNvPr>
          <p:cNvSpPr>
            <a:spLocks noGrp="1"/>
          </p:cNvSpPr>
          <p:nvPr>
            <p:ph idx="1"/>
          </p:nvPr>
        </p:nvSpPr>
        <p:spPr/>
        <p:txBody>
          <a:bodyPr>
            <a:normAutofit/>
          </a:bodyPr>
          <a:lstStyle/>
          <a:p>
            <a:r>
              <a:rPr lang="lt-LT" sz="2400" dirty="0"/>
              <a:t>Greitumas – organizmo savybė sparčiai judėti.</a:t>
            </a:r>
            <a:r>
              <a:rPr lang="en-US" sz="2400" dirty="0"/>
              <a:t> </a:t>
            </a:r>
            <a:r>
              <a:rPr lang="lt-LT" sz="2400" dirty="0"/>
              <a:t>Greitumas lavinamas įvairiais trumpalaikiais bėgimais (aukštai mojant kelius, mažais žingsneliais ir pan.) arba pratimais (plojimas rankomis kuo greičiausiu tempu 5–15 s, kamuolio varymas, bėgimas šaudykle ir t. t.)</a:t>
            </a:r>
            <a:endParaRPr lang="en-US" sz="2400" dirty="0"/>
          </a:p>
        </p:txBody>
      </p:sp>
    </p:spTree>
    <p:extLst>
      <p:ext uri="{BB962C8B-B14F-4D97-AF65-F5344CB8AC3E}">
        <p14:creationId xmlns:p14="http://schemas.microsoft.com/office/powerpoint/2010/main" val="20971860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D34A7-F065-444A-5A9B-E2F3F2132452}"/>
              </a:ext>
            </a:extLst>
          </p:cNvPr>
          <p:cNvSpPr>
            <a:spLocks noGrp="1"/>
          </p:cNvSpPr>
          <p:nvPr>
            <p:ph type="title"/>
          </p:nvPr>
        </p:nvSpPr>
        <p:spPr/>
        <p:txBody>
          <a:bodyPr/>
          <a:lstStyle/>
          <a:p>
            <a:r>
              <a:rPr lang="en-US" dirty="0" err="1"/>
              <a:t>Aktyvi</a:t>
            </a:r>
            <a:r>
              <a:rPr lang="en-US" dirty="0"/>
              <a:t> </a:t>
            </a:r>
            <a:r>
              <a:rPr lang="en-US" dirty="0" err="1"/>
              <a:t>mankšta</a:t>
            </a:r>
            <a:r>
              <a:rPr lang="en-US" dirty="0"/>
              <a:t>:</a:t>
            </a:r>
          </a:p>
        </p:txBody>
      </p:sp>
      <p:sp>
        <p:nvSpPr>
          <p:cNvPr id="3" name="Content Placeholder 2">
            <a:extLst>
              <a:ext uri="{FF2B5EF4-FFF2-40B4-BE49-F238E27FC236}">
                <a16:creationId xmlns:a16="http://schemas.microsoft.com/office/drawing/2014/main" id="{C8F8F1A9-0B50-0522-70FA-F8B3AFDCC909}"/>
              </a:ext>
            </a:extLst>
          </p:cNvPr>
          <p:cNvSpPr>
            <a:spLocks noGrp="1"/>
          </p:cNvSpPr>
          <p:nvPr>
            <p:ph idx="1"/>
          </p:nvPr>
        </p:nvSpPr>
        <p:spPr/>
        <p:txBody>
          <a:bodyPr/>
          <a:lstStyle/>
          <a:p>
            <a:r>
              <a:rPr lang="en-US" dirty="0" err="1"/>
              <a:t>Vikrumas</a:t>
            </a:r>
            <a:r>
              <a:rPr lang="en-US" dirty="0"/>
              <a:t> </a:t>
            </a:r>
            <a:r>
              <a:rPr lang="en-US" dirty="0" err="1"/>
              <a:t>ir</a:t>
            </a:r>
            <a:r>
              <a:rPr lang="en-US" dirty="0"/>
              <a:t> </a:t>
            </a:r>
            <a:r>
              <a:rPr lang="en-US" dirty="0" err="1"/>
              <a:t>koordinacija</a:t>
            </a:r>
            <a:r>
              <a:rPr lang="en-US" dirty="0"/>
              <a:t> (</a:t>
            </a:r>
            <a:r>
              <a:rPr lang="en-US" dirty="0" err="1"/>
              <a:t>pilvas</a:t>
            </a:r>
            <a:r>
              <a:rPr lang="en-US" dirty="0"/>
              <a:t>, </a:t>
            </a:r>
            <a:r>
              <a:rPr lang="en-US" dirty="0" err="1"/>
              <a:t>nugara</a:t>
            </a:r>
            <a:r>
              <a:rPr lang="en-US" dirty="0"/>
              <a:t>, </a:t>
            </a:r>
            <a:r>
              <a:rPr lang="en-US" dirty="0" err="1"/>
              <a:t>kairė</a:t>
            </a:r>
            <a:r>
              <a:rPr lang="en-US" dirty="0"/>
              <a:t>, </a:t>
            </a:r>
            <a:r>
              <a:rPr lang="en-US" dirty="0" err="1"/>
              <a:t>dešinė</a:t>
            </a:r>
            <a:r>
              <a:rPr lang="en-US" dirty="0"/>
              <a:t>)</a:t>
            </a:r>
          </a:p>
          <a:p>
            <a:r>
              <a:rPr lang="en-US" dirty="0" err="1"/>
              <a:t>Koordinacija</a:t>
            </a:r>
            <a:r>
              <a:rPr lang="en-US" dirty="0"/>
              <a:t> (</a:t>
            </a:r>
            <a:r>
              <a:rPr lang="en-US" dirty="0" err="1"/>
              <a:t>vabalas</a:t>
            </a:r>
            <a:r>
              <a:rPr lang="en-US" dirty="0"/>
              <a:t>)</a:t>
            </a:r>
          </a:p>
          <a:p>
            <a:r>
              <a:rPr lang="en-US" dirty="0"/>
              <a:t>“</a:t>
            </a:r>
            <a:r>
              <a:rPr lang="en-US" dirty="0" err="1"/>
              <a:t>Supermenas</a:t>
            </a:r>
            <a:r>
              <a:rPr lang="en-US" dirty="0"/>
              <a:t>” – </a:t>
            </a:r>
            <a:r>
              <a:rPr lang="en-US" dirty="0" err="1"/>
              <a:t>nugaros</a:t>
            </a:r>
            <a:r>
              <a:rPr lang="en-US" dirty="0"/>
              <a:t> </a:t>
            </a:r>
            <a:r>
              <a:rPr lang="en-US" dirty="0" err="1"/>
              <a:t>stiprinimas</a:t>
            </a:r>
            <a:r>
              <a:rPr lang="en-US" dirty="0"/>
              <a:t>. </a:t>
            </a:r>
          </a:p>
        </p:txBody>
      </p:sp>
    </p:spTree>
    <p:extLst>
      <p:ext uri="{BB962C8B-B14F-4D97-AF65-F5344CB8AC3E}">
        <p14:creationId xmlns:p14="http://schemas.microsoft.com/office/powerpoint/2010/main" val="6465023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42943F8-4F06-A09F-5A82-AEB51A8008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01216" y="1144191"/>
            <a:ext cx="5876925" cy="4407694"/>
          </a:xfrm>
          <a:prstGeom prst="rect">
            <a:avLst/>
          </a:prstGeom>
        </p:spPr>
      </p:pic>
      <p:pic>
        <p:nvPicPr>
          <p:cNvPr id="11" name="Picture 10">
            <a:extLst>
              <a:ext uri="{FF2B5EF4-FFF2-40B4-BE49-F238E27FC236}">
                <a16:creationId xmlns:a16="http://schemas.microsoft.com/office/drawing/2014/main" id="{717EF1AB-E036-1CE4-368B-FC16579938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139932" y="1158478"/>
            <a:ext cx="5991223" cy="4493417"/>
          </a:xfrm>
          <a:prstGeom prst="rect">
            <a:avLst/>
          </a:prstGeom>
        </p:spPr>
      </p:pic>
    </p:spTree>
    <p:extLst>
      <p:ext uri="{BB962C8B-B14F-4D97-AF65-F5344CB8AC3E}">
        <p14:creationId xmlns:p14="http://schemas.microsoft.com/office/powerpoint/2010/main" val="4212222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108AFF-A1F5-CBF8-F7B2-EBA9B2CE0F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68275" y="1279525"/>
            <a:ext cx="6223000" cy="4667250"/>
          </a:xfrm>
          <a:prstGeom prst="rect">
            <a:avLst/>
          </a:prstGeom>
        </p:spPr>
      </p:pic>
      <p:pic>
        <p:nvPicPr>
          <p:cNvPr id="7" name="Picture 6">
            <a:extLst>
              <a:ext uri="{FF2B5EF4-FFF2-40B4-BE49-F238E27FC236}">
                <a16:creationId xmlns:a16="http://schemas.microsoft.com/office/drawing/2014/main" id="{419BFE57-311E-9473-8A30-4E398D3815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983162" y="1246188"/>
            <a:ext cx="6311900" cy="4733925"/>
          </a:xfrm>
          <a:prstGeom prst="rect">
            <a:avLst/>
          </a:prstGeom>
        </p:spPr>
      </p:pic>
    </p:spTree>
    <p:extLst>
      <p:ext uri="{BB962C8B-B14F-4D97-AF65-F5344CB8AC3E}">
        <p14:creationId xmlns:p14="http://schemas.microsoft.com/office/powerpoint/2010/main" val="32482572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38535-2091-1F34-C0B0-5AF99A825BD5}"/>
              </a:ext>
            </a:extLst>
          </p:cNvPr>
          <p:cNvSpPr>
            <a:spLocks noGrp="1"/>
          </p:cNvSpPr>
          <p:nvPr>
            <p:ph type="title"/>
          </p:nvPr>
        </p:nvSpPr>
        <p:spPr/>
        <p:txBody>
          <a:bodyPr/>
          <a:lstStyle/>
          <a:p>
            <a:r>
              <a:rPr lang="lt-LT" dirty="0"/>
              <a:t>Ačiū už dėmesį ;)</a:t>
            </a:r>
            <a:br>
              <a:rPr lang="en-US" dirty="0"/>
            </a:br>
            <a:endParaRPr lang="en-US" dirty="0"/>
          </a:p>
        </p:txBody>
      </p:sp>
    </p:spTree>
    <p:extLst>
      <p:ext uri="{BB962C8B-B14F-4D97-AF65-F5344CB8AC3E}">
        <p14:creationId xmlns:p14="http://schemas.microsoft.com/office/powerpoint/2010/main" val="117849496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415</TotalTime>
  <Words>1819</Words>
  <Application>Microsoft Office PowerPoint</Application>
  <PresentationFormat>Widescreen</PresentationFormat>
  <Paragraphs>81</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Century Gothic</vt:lpstr>
      <vt:lpstr>Wingdings 3</vt:lpstr>
      <vt:lpstr>Wisp</vt:lpstr>
      <vt:lpstr>IKIMOKYKLINIO AMŽIAUS VAIKŲ  FIZINIŲ YPATYBIŲ TESTAVIMAS  IR UGDYMAS </vt:lpstr>
      <vt:lpstr>Pradinių klasių ugdymo programos kūno  kultūros bendrosiose nuostatose pabrėžiama, jog privalu kiekvieną rudenį ir pavasarį rinkti informaciją apie mokinių fizinį pasirengimą, tai padėtų įvertinti mokinio asmeninę pažangą, tačiau moksliškai pagrįstų ikimokyklinio ir pradinio mokyklinio amžiaus vaikų fizinį pajėgumą matuojančių instrumentų Lietuvoje trūksta.   Europinė moksleivių fizinio pajėgumo testavimo  ir vertinimo metodika yra parengta ir skirta 5–10 klasių moksleiviams.</vt:lpstr>
      <vt:lpstr>Kuriant ikimokyklinio ir pradinio mokyklinio amžiaus vaikų fizinio pajėgumo testavimo ir vertinimo metodiką buvo naudotasi partnerių norvegų mokslininkų, parengusių ir validavusių fizinio pajėgumo testų rinkinį vaikams (angl. Physical Fitness Test Battery for Children; Fjørtoft, Pedersen, Sigmundsson, Vereijken, 2011), gerąja patirtimi.  Metodika pasižymi tuo, kad yra lengvai pritaikoma, nes atliekamiems testams nereikia daug papildomos techninės įrangos ir jų taikymas yra lengvai administruojamas.  www.lsu.lt</vt:lpstr>
      <vt:lpstr>Pedagogai kartu su tėvais yra atsakingi už vaiko gerovę, sveikatą ir kokybišką ugdymą. Orientuojantis į fizinio aktyvumo ir kasdieninio gyvenimo įgūdžių sritis, turi būti stiprinama vaiko sveikata, sveikos gyvensenos įgūdžiai, gerinama jo emocinė savijauta, tobulinami judesiai bei laikysena, didinamas ištvermingumas.</vt:lpstr>
      <vt:lpstr>Fizinis aktyvumas, judėjimas yra vienas iš svarbiausių prigimtinių vaiko poreikių, todėl būtina skatinti tiek spontanišką, tiek pedagogo tikslingai inicijuojamą vaiko fizinį aktyvumą.</vt:lpstr>
      <vt:lpstr>Fizinis aktyvumas užtikrina stambiosios motorikos įgūdžių, tokių kaip ėjimas, bėgimas, šokinėjimas, pusiausvyros išlaikymas judant, laipiojimas aukštyn ir žemyn, važinėjimas triratuku, dviratuku ir pan., ugdymąsi.  Fizinis aktyvumas skatina fizinių vaiko savybių, tokių kaip lankstumas, vikrumas, ištvermė, greitumas, judesių koordinacija, pusiausvyra, ugdymąsi.  Tam tikras fizinio ypatybių lygmuo nusako vaiko fizinį pajėgumą.   </vt:lpstr>
      <vt:lpstr>PowerPoint Presentation</vt:lpstr>
      <vt:lpstr>  Fizinis aktyvumas yra labai svarbus vaiko fizinei sveikatai: ● stiprinami raumenys ir kaulai, ● gerinamas sąnarių lankstumas, ● reguliuojamas svoris, ● stiprinamas imunitetas, ● didinamas kūno lankstumas, ● didinamas ištvermingumas, ● lavinami (tobulinami) motoriniai judesiai, ● gerinama emocinė savijauta</vt:lpstr>
      <vt:lpstr>Ypatingas dėmesys turėtų būti skiriamas vaikams, kurių sveikatos būklė yra silpna ar specifinė.   Specialiosios (0) medicininės fizinio pajėgumo grupės mokiniams arba mokiniams, turintiems fizinę negalią ir dalyvaujantiems pamokose kartu su pagrindinės grupės mokiniais, pratimai ir fizinis krūvis  turi būti skiriamas pagal gydytojų rekomendacijas.   Parengiamosios (1) fizinio pajėgumo grupės mokiniams fiziniai pratimai taikomi atsižvelgiant į sveikatos sutrikimus, neskiriama pratimų, galinčių sukelti ligų paūmėjimą</vt:lpstr>
      <vt:lpstr>Fizinio pajėgumo testavimo aspektai</vt:lpstr>
      <vt:lpstr>Bendrieji testavimo nurodymai yra šie:</vt:lpstr>
      <vt:lpstr> Judėjimo testai atliekami šia seka: </vt:lpstr>
      <vt:lpstr>Atliekant ištvermės testavimą pedagogai turi atidžiai stebėti vaikus  ir nustatyti išorinius nuovargio požymius. Pastebėjus didelio laipsnio nuovargio požymius, testavimo procedūra turi būti nutraukta. Nuovargio požymiai ir laipsnis pateikiami lentelėje.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Rezultatai</vt:lpstr>
      <vt:lpstr>Fizinių įpatybių lavinimas</vt:lpstr>
      <vt:lpstr>PowerPoint Presentation</vt:lpstr>
      <vt:lpstr>PowerPoint Presentation</vt:lpstr>
      <vt:lpstr>Pusiausvyros lavinimas:</vt:lpstr>
      <vt:lpstr>PowerPoint Presentation</vt:lpstr>
      <vt:lpstr>PowerPoint Presentation</vt:lpstr>
      <vt:lpstr>Vikrumo ir koordinacijos lavinimas:</vt:lpstr>
      <vt:lpstr>PowerPoint Presentation</vt:lpstr>
      <vt:lpstr>Greitumo lavinimas:</vt:lpstr>
      <vt:lpstr>Aktyvi mankšta:</vt:lpstr>
      <vt:lpstr>PowerPoint Presentation</vt:lpstr>
      <vt:lpstr>PowerPoint Presentation</vt:lpstr>
      <vt:lpstr>Ačiū už dėmesį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IKIMOKYKLINIO AMŽIAUS VAIKŲ  FIZINIŲ YPATYBIŲ TESTAVIMAS  IR UGDYMAS </dc:title>
  <dc:creator>jaunimas@plungesvsb.lt</dc:creator>
  <cp:lastModifiedBy>jaunimas@plungesvsb.lt</cp:lastModifiedBy>
  <cp:revision>12</cp:revision>
  <dcterms:created xsi:type="dcterms:W3CDTF">2023-01-25T13:20:19Z</dcterms:created>
  <dcterms:modified xsi:type="dcterms:W3CDTF">2023-02-13T06:43:25Z</dcterms:modified>
</cp:coreProperties>
</file>