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notesMasterIdLst>
    <p:notesMasterId r:id="rId30"/>
  </p:notesMasterIdLst>
  <p:sldIdLst>
    <p:sldId id="256" r:id="rId2"/>
    <p:sldId id="263" r:id="rId3"/>
    <p:sldId id="264" r:id="rId4"/>
    <p:sldId id="257" r:id="rId5"/>
    <p:sldId id="260" r:id="rId6"/>
    <p:sldId id="261" r:id="rId7"/>
    <p:sldId id="262" r:id="rId8"/>
    <p:sldId id="268" r:id="rId9"/>
    <p:sldId id="269" r:id="rId10"/>
    <p:sldId id="270" r:id="rId11"/>
    <p:sldId id="271" r:id="rId12"/>
    <p:sldId id="272" r:id="rId13"/>
    <p:sldId id="258" r:id="rId14"/>
    <p:sldId id="259" r:id="rId15"/>
    <p:sldId id="273" r:id="rId16"/>
    <p:sldId id="266" r:id="rId17"/>
    <p:sldId id="278" r:id="rId18"/>
    <p:sldId id="267" r:id="rId19"/>
    <p:sldId id="279" r:id="rId20"/>
    <p:sldId id="265" r:id="rId21"/>
    <p:sldId id="274" r:id="rId22"/>
    <p:sldId id="275" r:id="rId23"/>
    <p:sldId id="276" r:id="rId24"/>
    <p:sldId id="277" r:id="rId25"/>
    <p:sldId id="280"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598" autoAdjust="0"/>
  </p:normalViewPr>
  <p:slideViewPr>
    <p:cSldViewPr snapToGrid="0">
      <p:cViewPr varScale="1">
        <p:scale>
          <a:sx n="63" d="100"/>
          <a:sy n="63"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83D7E3-EAF6-420B-BB5F-B3FD4261D797}" type="datetimeFigureOut">
              <a:rPr lang="en-GB" smtClean="0"/>
              <a:t>20/05/2023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88F26A-5EE2-40EC-BBD8-73331CEE0CEE}" type="slidenum">
              <a:rPr lang="en-GB" smtClean="0"/>
              <a:t>‹#›</a:t>
            </a:fld>
            <a:endParaRPr lang="en-GB"/>
          </a:p>
        </p:txBody>
      </p:sp>
    </p:spTree>
    <p:extLst>
      <p:ext uri="{BB962C8B-B14F-4D97-AF65-F5344CB8AC3E}">
        <p14:creationId xmlns:p14="http://schemas.microsoft.com/office/powerpoint/2010/main" val="2974844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A88F26A-5EE2-40EC-BBD8-73331CEE0CEE}" type="slidenum">
              <a:rPr lang="en-GB" smtClean="0"/>
              <a:t>22</a:t>
            </a:fld>
            <a:endParaRPr lang="en-GB"/>
          </a:p>
        </p:txBody>
      </p:sp>
    </p:spTree>
    <p:extLst>
      <p:ext uri="{BB962C8B-B14F-4D97-AF65-F5344CB8AC3E}">
        <p14:creationId xmlns:p14="http://schemas.microsoft.com/office/powerpoint/2010/main" val="674226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5/20/2023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5/20/2023</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17C09-038F-699D-FF66-63C67961B28C}"/>
              </a:ext>
            </a:extLst>
          </p:cNvPr>
          <p:cNvSpPr>
            <a:spLocks noGrp="1"/>
          </p:cNvSpPr>
          <p:nvPr>
            <p:ph type="ctrTitle"/>
          </p:nvPr>
        </p:nvSpPr>
        <p:spPr/>
        <p:txBody>
          <a:bodyPr>
            <a:normAutofit fontScale="90000"/>
          </a:bodyPr>
          <a:lstStyle/>
          <a:p>
            <a:r>
              <a:rPr lang="lt-LT" dirty="0"/>
              <a:t>Ikimokyklinio</a:t>
            </a:r>
            <a:r>
              <a:rPr lang="en-GB" dirty="0"/>
              <a:t> am</a:t>
            </a:r>
            <a:r>
              <a:rPr lang="lt-LT" dirty="0" err="1"/>
              <a:t>žiaus</a:t>
            </a:r>
            <a:r>
              <a:rPr lang="en-GB" dirty="0"/>
              <a:t> </a:t>
            </a:r>
            <a:r>
              <a:rPr lang="lt-LT" dirty="0"/>
              <a:t>vaikų pusiausvyros ir koordinacijos vertinimas</a:t>
            </a:r>
            <a:endParaRPr lang="en-GB" dirty="0"/>
          </a:p>
        </p:txBody>
      </p:sp>
      <p:sp>
        <p:nvSpPr>
          <p:cNvPr id="3" name="Subtitle 2">
            <a:extLst>
              <a:ext uri="{FF2B5EF4-FFF2-40B4-BE49-F238E27FC236}">
                <a16:creationId xmlns:a16="http://schemas.microsoft.com/office/drawing/2014/main" id="{40799780-127A-9740-368B-056C2458705A}"/>
              </a:ext>
            </a:extLst>
          </p:cNvPr>
          <p:cNvSpPr>
            <a:spLocks noGrp="1"/>
          </p:cNvSpPr>
          <p:nvPr>
            <p:ph type="subTitle" idx="1"/>
          </p:nvPr>
        </p:nvSpPr>
        <p:spPr/>
        <p:txBody>
          <a:bodyPr/>
          <a:lstStyle/>
          <a:p>
            <a:r>
              <a:rPr lang="lt-LT" dirty="0"/>
              <a:t>Visuomenės sveikatos specialistė</a:t>
            </a:r>
          </a:p>
          <a:p>
            <a:r>
              <a:rPr lang="lt-LT" dirty="0"/>
              <a:t>Erika </a:t>
            </a:r>
            <a:r>
              <a:rPr lang="lt-LT" dirty="0" err="1"/>
              <a:t>Siminavičienė</a:t>
            </a:r>
            <a:endParaRPr lang="en-GB" dirty="0"/>
          </a:p>
        </p:txBody>
      </p:sp>
    </p:spTree>
    <p:extLst>
      <p:ext uri="{BB962C8B-B14F-4D97-AF65-F5344CB8AC3E}">
        <p14:creationId xmlns:p14="http://schemas.microsoft.com/office/powerpoint/2010/main" val="2843984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64F6-8BA6-C3DD-98BA-39B6FE5046E9}"/>
              </a:ext>
            </a:extLst>
          </p:cNvPr>
          <p:cNvSpPr>
            <a:spLocks noGrp="1"/>
          </p:cNvSpPr>
          <p:nvPr>
            <p:ph type="title"/>
          </p:nvPr>
        </p:nvSpPr>
        <p:spPr/>
        <p:txBody>
          <a:bodyPr/>
          <a:lstStyle/>
          <a:p>
            <a:r>
              <a:rPr lang="en-GB" dirty="0" err="1"/>
              <a:t>Pusiausvyros</a:t>
            </a:r>
            <a:r>
              <a:rPr lang="en-GB" dirty="0"/>
              <a:t> </a:t>
            </a:r>
            <a:r>
              <a:rPr lang="en-GB" dirty="0" err="1"/>
              <a:t>ir</a:t>
            </a:r>
            <a:r>
              <a:rPr lang="en-GB" dirty="0"/>
              <a:t> </a:t>
            </a:r>
            <a:r>
              <a:rPr lang="en-GB" dirty="0" err="1"/>
              <a:t>koordinacijos</a:t>
            </a:r>
            <a:br>
              <a:rPr lang="en-GB" dirty="0"/>
            </a:br>
            <a:r>
              <a:rPr lang="en-GB" dirty="0" err="1"/>
              <a:t>lavinimo</a:t>
            </a:r>
            <a:r>
              <a:rPr lang="en-GB" dirty="0"/>
              <a:t> </a:t>
            </a:r>
            <a:r>
              <a:rPr lang="en-GB" dirty="0" err="1"/>
              <a:t>svarba</a:t>
            </a:r>
            <a:r>
              <a:rPr lang="en-GB" dirty="0"/>
              <a:t> </a:t>
            </a:r>
            <a:r>
              <a:rPr lang="en-GB" dirty="0" err="1"/>
              <a:t>vaikui</a:t>
            </a:r>
            <a:endParaRPr lang="en-GB" dirty="0"/>
          </a:p>
        </p:txBody>
      </p:sp>
      <p:sp>
        <p:nvSpPr>
          <p:cNvPr id="3" name="Content Placeholder 2">
            <a:extLst>
              <a:ext uri="{FF2B5EF4-FFF2-40B4-BE49-F238E27FC236}">
                <a16:creationId xmlns:a16="http://schemas.microsoft.com/office/drawing/2014/main" id="{9E4EFF2C-6D2F-2C19-DB3D-5ADBC6779973}"/>
              </a:ext>
            </a:extLst>
          </p:cNvPr>
          <p:cNvSpPr>
            <a:spLocks noGrp="1"/>
          </p:cNvSpPr>
          <p:nvPr>
            <p:ph idx="1"/>
          </p:nvPr>
        </p:nvSpPr>
        <p:spPr/>
        <p:txBody>
          <a:bodyPr/>
          <a:lstStyle/>
          <a:p>
            <a:r>
              <a:rPr lang="lt-LT" dirty="0"/>
              <a:t>KASDIENĖS JUDĖJIMO UŽDUOTYS TAMPA LENGVESNĖS. Atliekant naujus judesius žmogaus nervų ir raumenų sistemos dirba dideliu pajėgumu, todėl tinkamai neišlavinti judesiai reikalauja daug fizinės ir emocinės energijos siekiant juos sukontroliuoti.</a:t>
            </a:r>
          </a:p>
          <a:p>
            <a:r>
              <a:rPr lang="lt-LT" dirty="0"/>
              <a:t>MAŽĖJA RIZIKA PATIRTI FIZINES TRAUMAS. Esant stabiliam ir koordinuotam kūnui bei gebant valdyti kūno judesius netikėtose situacijose gerokai sumažėja tikimybė nukristi, paslysti, susitrenkti ar kitaip susižaloti.</a:t>
            </a:r>
          </a:p>
        </p:txBody>
      </p:sp>
    </p:spTree>
    <p:extLst>
      <p:ext uri="{BB962C8B-B14F-4D97-AF65-F5344CB8AC3E}">
        <p14:creationId xmlns:p14="http://schemas.microsoft.com/office/powerpoint/2010/main" val="1774348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47714-54DB-879C-F7E6-7E67C77D64FB}"/>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A162E1FE-E57D-C4D8-2953-BA60102599EF}"/>
              </a:ext>
            </a:extLst>
          </p:cNvPr>
          <p:cNvSpPr>
            <a:spLocks noGrp="1"/>
          </p:cNvSpPr>
          <p:nvPr>
            <p:ph idx="1"/>
          </p:nvPr>
        </p:nvSpPr>
        <p:spPr/>
        <p:txBody>
          <a:bodyPr/>
          <a:lstStyle/>
          <a:p>
            <a:r>
              <a:rPr lang="lt-LT" dirty="0"/>
              <a:t>LAVINAMI SOCIALINIAI IR EMOCINIAI ĮGŪDŽIAI. Fiziškai pasirengęs vaikas noriai lanko įvairius komandinius sporto būrelius, stovyklas ir gali paprasčiau įsilieti į bendraamžių bendruomenę. Gebant tinkamai atlikti fizines užduotis ir bendraujant su kitais vaikais įgaunama savarankiškumo bei pasitikėjimo savimi.</a:t>
            </a:r>
          </a:p>
          <a:p>
            <a:r>
              <a:rPr lang="lt-LT" dirty="0"/>
              <a:t>DIDĖJA PAŽANGUMAS AKADEMINĖJE VEIKLOJE. Fizinis aktyvumas ir koordinacijos bei pusiausvyros lavinimas padeda sukoncentruoti dėmesį, o išlavinta rankų ir pirštų koordinacija prisideda dailyraštyje, laikant rašiklį ar greičiau bei užtikrinčiau verčiant knygos lapus.</a:t>
            </a:r>
            <a:endParaRPr lang="en-GB" dirty="0"/>
          </a:p>
        </p:txBody>
      </p:sp>
    </p:spTree>
    <p:extLst>
      <p:ext uri="{BB962C8B-B14F-4D97-AF65-F5344CB8AC3E}">
        <p14:creationId xmlns:p14="http://schemas.microsoft.com/office/powerpoint/2010/main" val="1743854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42DCC-BAB1-533D-5C9F-F10DAEF9CEDE}"/>
              </a:ext>
            </a:extLst>
          </p:cNvPr>
          <p:cNvSpPr>
            <a:spLocks noGrp="1"/>
          </p:cNvSpPr>
          <p:nvPr>
            <p:ph type="title"/>
          </p:nvPr>
        </p:nvSpPr>
        <p:spPr/>
        <p:txBody>
          <a:bodyPr/>
          <a:lstStyle/>
          <a:p>
            <a:r>
              <a:rPr lang="lt-LT" dirty="0"/>
              <a:t>Pusiausvyra</a:t>
            </a:r>
            <a:r>
              <a:rPr lang="en-GB" dirty="0"/>
              <a:t>, </a:t>
            </a:r>
            <a:r>
              <a:rPr lang="lt-LT" dirty="0"/>
              <a:t>jos valdymas ir išlaikymas</a:t>
            </a:r>
          </a:p>
        </p:txBody>
      </p:sp>
      <p:sp>
        <p:nvSpPr>
          <p:cNvPr id="3" name="Content Placeholder 2">
            <a:extLst>
              <a:ext uri="{FF2B5EF4-FFF2-40B4-BE49-F238E27FC236}">
                <a16:creationId xmlns:a16="http://schemas.microsoft.com/office/drawing/2014/main" id="{7DDB817B-8536-F92D-93B5-794BBBDE83CD}"/>
              </a:ext>
            </a:extLst>
          </p:cNvPr>
          <p:cNvSpPr>
            <a:spLocks noGrp="1"/>
          </p:cNvSpPr>
          <p:nvPr>
            <p:ph idx="1"/>
          </p:nvPr>
        </p:nvSpPr>
        <p:spPr/>
        <p:txBody>
          <a:bodyPr/>
          <a:lstStyle/>
          <a:p>
            <a:r>
              <a:rPr lang="lt-LT" dirty="0"/>
              <a:t>Pusiausvyra yra žmogaus fizinė ypatybė. Yra išskiriamos dvi pusiausvyros rūšys, tai: statinė ir dinaminė. </a:t>
            </a:r>
          </a:p>
          <a:p>
            <a:r>
              <a:rPr lang="lt-LT" dirty="0"/>
              <a:t>Statinės pusiausvyros pagrindinė užduotis išlaikyti pastovią kūno poziciją nejudant. </a:t>
            </a:r>
          </a:p>
          <a:p>
            <a:r>
              <a:rPr lang="lt-LT" dirty="0"/>
              <a:t>Dinaminė pusiausvyra siekia išlaikyti ar atgauti reikiamą kūno poziciją atliekant įvairius judesius skirtingu greičiu ir skirtingomis amplitudėmis, veikiant išorės jėgoms.</a:t>
            </a:r>
            <a:endParaRPr lang="en-GB" dirty="0"/>
          </a:p>
        </p:txBody>
      </p:sp>
    </p:spTree>
    <p:extLst>
      <p:ext uri="{BB962C8B-B14F-4D97-AF65-F5344CB8AC3E}">
        <p14:creationId xmlns:p14="http://schemas.microsoft.com/office/powerpoint/2010/main" val="4125386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92F33-4B89-3E41-FE64-C51F6F54FD2C}"/>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AF736C64-8930-25BE-110D-3BF29B2D67A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99143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7A39C73-191C-7F75-CEE9-861880BC88F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99864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5BE7C-C013-F802-FB33-B7CAFA6BD386}"/>
              </a:ext>
            </a:extLst>
          </p:cNvPr>
          <p:cNvSpPr>
            <a:spLocks noGrp="1"/>
          </p:cNvSpPr>
          <p:nvPr>
            <p:ph type="title"/>
          </p:nvPr>
        </p:nvSpPr>
        <p:spPr>
          <a:xfrm>
            <a:off x="3572759" y="1123837"/>
            <a:ext cx="7861954" cy="4601183"/>
          </a:xfrm>
        </p:spPr>
        <p:txBody>
          <a:bodyPr/>
          <a:lstStyle/>
          <a:p>
            <a:r>
              <a:rPr lang="lt-LT" dirty="0">
                <a:solidFill>
                  <a:schemeClr val="tx1"/>
                </a:solidFill>
              </a:rPr>
              <a:t>Statinė ir dinaminė pusiausvyros neturi glaudaus ryšio, </a:t>
            </a:r>
            <a:r>
              <a:rPr lang="lt-LT" dirty="0" err="1">
                <a:solidFill>
                  <a:schemeClr val="tx1"/>
                </a:solidFill>
              </a:rPr>
              <a:t>t.y</a:t>
            </a:r>
            <a:r>
              <a:rPr lang="lt-LT" dirty="0">
                <a:solidFill>
                  <a:schemeClr val="tx1"/>
                </a:solidFill>
              </a:rPr>
              <a:t>. gebėjimas gerai išlaikyti statinę pusiausvyrą dar negarantuoja geros dinaminės pusiausvyros </a:t>
            </a:r>
            <a:br>
              <a:rPr lang="lt-LT" dirty="0">
                <a:solidFill>
                  <a:schemeClr val="tx1"/>
                </a:solidFill>
              </a:rPr>
            </a:br>
            <a:r>
              <a:rPr lang="lt-LT" dirty="0">
                <a:solidFill>
                  <a:schemeClr val="tx1"/>
                </a:solidFill>
              </a:rPr>
              <a:t>(</a:t>
            </a:r>
            <a:r>
              <a:rPr lang="lt-LT" dirty="0" err="1">
                <a:solidFill>
                  <a:schemeClr val="tx1"/>
                </a:solidFill>
              </a:rPr>
              <a:t>Takeshima</a:t>
            </a:r>
            <a:r>
              <a:rPr lang="lt-LT" dirty="0">
                <a:solidFill>
                  <a:schemeClr val="tx1"/>
                </a:solidFill>
              </a:rPr>
              <a:t> et al., 2014; Stonkus, 2002).</a:t>
            </a:r>
            <a:endParaRPr lang="en-GB" dirty="0">
              <a:solidFill>
                <a:schemeClr val="tx1"/>
              </a:solidFill>
            </a:endParaRPr>
          </a:p>
        </p:txBody>
      </p:sp>
    </p:spTree>
    <p:extLst>
      <p:ext uri="{BB962C8B-B14F-4D97-AF65-F5344CB8AC3E}">
        <p14:creationId xmlns:p14="http://schemas.microsoft.com/office/powerpoint/2010/main" val="853481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80B78-601A-8223-B9F0-41DFEC97AE9C}"/>
              </a:ext>
            </a:extLst>
          </p:cNvPr>
          <p:cNvSpPr>
            <a:spLocks noGrp="1"/>
          </p:cNvSpPr>
          <p:nvPr>
            <p:ph type="title"/>
          </p:nvPr>
        </p:nvSpPr>
        <p:spPr/>
        <p:txBody>
          <a:bodyPr/>
          <a:lstStyle/>
          <a:p>
            <a:r>
              <a:rPr lang="lt-LT" dirty="0"/>
              <a:t>Kalba:</a:t>
            </a:r>
            <a:endParaRPr lang="en-GB" dirty="0"/>
          </a:p>
        </p:txBody>
      </p:sp>
      <p:sp>
        <p:nvSpPr>
          <p:cNvPr id="3" name="Content Placeholder 2">
            <a:extLst>
              <a:ext uri="{FF2B5EF4-FFF2-40B4-BE49-F238E27FC236}">
                <a16:creationId xmlns:a16="http://schemas.microsoft.com/office/drawing/2014/main" id="{82EF86B0-003A-FC68-6C5E-66675EAE82B0}"/>
              </a:ext>
            </a:extLst>
          </p:cNvPr>
          <p:cNvSpPr>
            <a:spLocks noGrp="1"/>
          </p:cNvSpPr>
          <p:nvPr>
            <p:ph idx="1"/>
          </p:nvPr>
        </p:nvSpPr>
        <p:spPr/>
        <p:txBody>
          <a:bodyPr>
            <a:normAutofit/>
          </a:bodyPr>
          <a:lstStyle/>
          <a:p>
            <a:r>
              <a:rPr lang="lt-LT" sz="2400" dirty="0"/>
              <a:t>Glaudų ryšį turi vaiko kalbos išlavėjimas ir fizinis-motorinis vaiko išsivystymas. </a:t>
            </a:r>
          </a:p>
          <a:p>
            <a:r>
              <a:rPr lang="lt-LT" sz="2400" dirty="0"/>
              <a:t>Esama tyrimų, kuriuose pabrėžiama, jog esant rimtiems kalbos vystymosi sutrikimams, pirmasis kalbos atstatymo etapas yra vaiko motorikos vystymosi skatinimas.</a:t>
            </a:r>
          </a:p>
          <a:p>
            <a:r>
              <a:rPr lang="lt-LT" sz="2400" dirty="0"/>
              <a:t> Būtent nuo jo – stambiojo ir smulkiojo (rankų, pirštų) motorikos vystymosi priklauso vaiko kalbos vystymasis ir tobulėjimas (Radzevičienė, 2007).</a:t>
            </a:r>
            <a:endParaRPr lang="en-GB" sz="2400" dirty="0"/>
          </a:p>
        </p:txBody>
      </p:sp>
    </p:spTree>
    <p:extLst>
      <p:ext uri="{BB962C8B-B14F-4D97-AF65-F5344CB8AC3E}">
        <p14:creationId xmlns:p14="http://schemas.microsoft.com/office/powerpoint/2010/main" val="2533895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5A2291-5314-57FD-B931-BC684C2242C1}"/>
              </a:ext>
            </a:extLst>
          </p:cNvPr>
          <p:cNvSpPr txBox="1"/>
          <p:nvPr/>
        </p:nvSpPr>
        <p:spPr>
          <a:xfrm>
            <a:off x="1282045" y="1216058"/>
            <a:ext cx="8738648" cy="3416320"/>
          </a:xfrm>
          <a:prstGeom prst="rect">
            <a:avLst/>
          </a:prstGeom>
          <a:noFill/>
        </p:spPr>
        <p:txBody>
          <a:bodyPr wrap="square" rtlCol="0">
            <a:spAutoFit/>
          </a:bodyPr>
          <a:lstStyle/>
          <a:p>
            <a:r>
              <a:rPr lang="lt-LT" sz="2400" dirty="0"/>
              <a:t>Judėjimo sistemą sudaro bendrieji ir smulkieji judesiai. Bendroji motorika apima viso kūno ar viršutinių bei apatinių galūnių judesius, pavyzdžiui, </a:t>
            </a:r>
            <a:r>
              <a:rPr lang="lt-LT" sz="2400" dirty="0" err="1"/>
              <a:t>lokomociniai</a:t>
            </a:r>
            <a:r>
              <a:rPr lang="lt-LT" sz="2400" dirty="0"/>
              <a:t> veiksmai (ėjimas, bėgimas, šuoliai ir kt.). Smulkioji motorika – judesiai, kuriuos atliekant dalyvauja smulkieji kūno raumenys. Tai pirštų, riešo, koordinuoti akių ir rankų judesiai, akių judesiai.</a:t>
            </a:r>
          </a:p>
          <a:p>
            <a:endParaRPr lang="lt-LT" sz="2400" dirty="0"/>
          </a:p>
          <a:p>
            <a:r>
              <a:rPr lang="lt-LT" sz="2400" dirty="0"/>
              <a:t>Vaikui augant jo judesiai tikslėja ir greitėja, </a:t>
            </a:r>
            <a:r>
              <a:rPr lang="lt-LT" sz="2400" dirty="0" err="1"/>
              <a:t>t.y</a:t>
            </a:r>
            <a:r>
              <a:rPr lang="lt-LT" sz="2400" dirty="0"/>
              <a:t>. vaikas gali pats pasirinkti judėjimo greitį. (</a:t>
            </a:r>
            <a:r>
              <a:rPr lang="lt-LT" sz="2400" dirty="0" err="1"/>
              <a:t>Birontienė</a:t>
            </a:r>
            <a:r>
              <a:rPr lang="lt-LT" sz="2400" dirty="0"/>
              <a:t>, 2008; Mikulėnaitė, 2003).</a:t>
            </a:r>
          </a:p>
        </p:txBody>
      </p:sp>
    </p:spTree>
    <p:extLst>
      <p:ext uri="{BB962C8B-B14F-4D97-AF65-F5344CB8AC3E}">
        <p14:creationId xmlns:p14="http://schemas.microsoft.com/office/powerpoint/2010/main" val="1377228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31BFB-DDBE-1FC0-9B0F-753831D4B63E}"/>
              </a:ext>
            </a:extLst>
          </p:cNvPr>
          <p:cNvSpPr>
            <a:spLocks noGrp="1"/>
          </p:cNvSpPr>
          <p:nvPr>
            <p:ph type="title"/>
          </p:nvPr>
        </p:nvSpPr>
        <p:spPr/>
        <p:txBody>
          <a:bodyPr/>
          <a:lstStyle/>
          <a:p>
            <a:r>
              <a:rPr lang="lt-LT" dirty="0"/>
              <a:t>Hipotezė?</a:t>
            </a:r>
            <a:endParaRPr lang="en-GB" dirty="0"/>
          </a:p>
        </p:txBody>
      </p:sp>
      <p:sp>
        <p:nvSpPr>
          <p:cNvPr id="3" name="Content Placeholder 2">
            <a:extLst>
              <a:ext uri="{FF2B5EF4-FFF2-40B4-BE49-F238E27FC236}">
                <a16:creationId xmlns:a16="http://schemas.microsoft.com/office/drawing/2014/main" id="{94DDFB9B-9C4B-4F95-FBD7-89517F15AB20}"/>
              </a:ext>
            </a:extLst>
          </p:cNvPr>
          <p:cNvSpPr>
            <a:spLocks noGrp="1"/>
          </p:cNvSpPr>
          <p:nvPr>
            <p:ph idx="1"/>
          </p:nvPr>
        </p:nvSpPr>
        <p:spPr/>
        <p:txBody>
          <a:bodyPr>
            <a:normAutofit/>
          </a:bodyPr>
          <a:lstStyle/>
          <a:p>
            <a:pPr algn="just"/>
            <a:r>
              <a:rPr lang="lt-LT" sz="2400" dirty="0"/>
              <a:t>Pažymima, kad esant kalbos išraiškos sutrikimams būdingas </a:t>
            </a:r>
            <a:r>
              <a:rPr lang="lt-LT" sz="2400" dirty="0" err="1"/>
              <a:t>nevikrumas</a:t>
            </a:r>
            <a:r>
              <a:rPr lang="lt-LT" sz="2400" dirty="0"/>
              <a:t>, </a:t>
            </a:r>
            <a:r>
              <a:rPr lang="lt-LT" sz="2400" dirty="0" err="1"/>
              <a:t>negrabumas</a:t>
            </a:r>
            <a:r>
              <a:rPr lang="lt-LT" sz="2400" dirty="0"/>
              <a:t>, nekoordinuoti judesiai, sulėtėję ar  suaktyvėję judesiai, nepakankamas judesio ritmiškumas, sutrikusi dinaminė ir statinė pusiausvyra (negali stovėti ir šokinėti ant vienos kojos, vaikščioti ant kojų pirštų ir kulnų, mesti ir gaudyti kamuolio). Ypač paveikta smulkioji rankų motorika.</a:t>
            </a:r>
            <a:endParaRPr lang="en-GB" sz="2400" dirty="0"/>
          </a:p>
        </p:txBody>
      </p:sp>
    </p:spTree>
    <p:extLst>
      <p:ext uri="{BB962C8B-B14F-4D97-AF65-F5344CB8AC3E}">
        <p14:creationId xmlns:p14="http://schemas.microsoft.com/office/powerpoint/2010/main" val="3941921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2955C-7CA3-003F-0F99-9D71B6E90153}"/>
              </a:ext>
            </a:extLst>
          </p:cNvPr>
          <p:cNvSpPr>
            <a:spLocks noGrp="1"/>
          </p:cNvSpPr>
          <p:nvPr>
            <p:ph type="title"/>
          </p:nvPr>
        </p:nvSpPr>
        <p:spPr/>
        <p:txBody>
          <a:bodyPr/>
          <a:lstStyle/>
          <a:p>
            <a:r>
              <a:rPr lang="lt-LT" dirty="0"/>
              <a:t>Ne tik smulkioji motorika</a:t>
            </a:r>
            <a:endParaRPr lang="en-GB" dirty="0"/>
          </a:p>
        </p:txBody>
      </p:sp>
      <p:sp>
        <p:nvSpPr>
          <p:cNvPr id="3" name="Content Placeholder 2">
            <a:extLst>
              <a:ext uri="{FF2B5EF4-FFF2-40B4-BE49-F238E27FC236}">
                <a16:creationId xmlns:a16="http://schemas.microsoft.com/office/drawing/2014/main" id="{1DCF3585-CBD4-EB3E-610E-EBBCA22DAF6B}"/>
              </a:ext>
            </a:extLst>
          </p:cNvPr>
          <p:cNvSpPr>
            <a:spLocks noGrp="1"/>
          </p:cNvSpPr>
          <p:nvPr>
            <p:ph idx="1"/>
          </p:nvPr>
        </p:nvSpPr>
        <p:spPr/>
        <p:txBody>
          <a:bodyPr>
            <a:normAutofit/>
          </a:bodyPr>
          <a:lstStyle/>
          <a:p>
            <a:r>
              <a:rPr lang="lt-LT" sz="2800" dirty="0"/>
              <a:t>Visa judėjimo sistema vaiko gyvenime atlieka svarbų vaidmenį. Būtent </a:t>
            </a:r>
            <a:r>
              <a:rPr lang="lt-LT" sz="2800" b="1" dirty="0"/>
              <a:t>bendroji</a:t>
            </a:r>
            <a:r>
              <a:rPr lang="lt-LT" sz="2800" dirty="0"/>
              <a:t> motorika turi įtakos smulkiajai (rankų) motorikai: raumenų tonusas, kūno laikysena, rankos jėga, pečių juostos stabilumas, rankos, riešo ir pirštų judesių kontrolė (</a:t>
            </a:r>
            <a:r>
              <a:rPr lang="lt-LT" sz="2800" dirty="0" err="1"/>
              <a:t>Budgenaitė</a:t>
            </a:r>
            <a:r>
              <a:rPr lang="lt-LT" sz="2800" dirty="0"/>
              <a:t>, </a:t>
            </a:r>
            <a:r>
              <a:rPr lang="lt-LT" sz="2800" dirty="0" err="1"/>
              <a:t>Pėkienė</a:t>
            </a:r>
            <a:r>
              <a:rPr lang="lt-LT" sz="2800" dirty="0"/>
              <a:t>, 2012).</a:t>
            </a:r>
            <a:endParaRPr lang="en-GB" sz="2800" dirty="0"/>
          </a:p>
        </p:txBody>
      </p:sp>
    </p:spTree>
    <p:extLst>
      <p:ext uri="{BB962C8B-B14F-4D97-AF65-F5344CB8AC3E}">
        <p14:creationId xmlns:p14="http://schemas.microsoft.com/office/powerpoint/2010/main" val="1257645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7DF544-28C6-C799-FC6F-F6A98523C573}"/>
              </a:ext>
            </a:extLst>
          </p:cNvPr>
          <p:cNvSpPr txBox="1"/>
          <p:nvPr/>
        </p:nvSpPr>
        <p:spPr>
          <a:xfrm>
            <a:off x="2168164" y="1300899"/>
            <a:ext cx="7098383" cy="2308324"/>
          </a:xfrm>
          <a:prstGeom prst="rect">
            <a:avLst/>
          </a:prstGeom>
          <a:noFill/>
        </p:spPr>
        <p:txBody>
          <a:bodyPr wrap="square" rtlCol="0">
            <a:spAutoFit/>
          </a:bodyPr>
          <a:lstStyle/>
          <a:p>
            <a:r>
              <a:rPr lang="lt-LT" sz="3600" b="1" dirty="0"/>
              <a:t>Judesio korekcijos užsiėmimai </a:t>
            </a:r>
            <a:r>
              <a:rPr lang="lt-LT" sz="3600" dirty="0"/>
              <a:t>daro įtaką kalbos lavėjimui, stiprina griaučius, raumenis, nervų sistemą ir kt.</a:t>
            </a:r>
            <a:endParaRPr lang="en-GB" sz="3600" dirty="0"/>
          </a:p>
        </p:txBody>
      </p:sp>
    </p:spTree>
    <p:extLst>
      <p:ext uri="{BB962C8B-B14F-4D97-AF65-F5344CB8AC3E}">
        <p14:creationId xmlns:p14="http://schemas.microsoft.com/office/powerpoint/2010/main" val="2953856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20BC-DB72-BB17-6529-719E49854F61}"/>
              </a:ext>
            </a:extLst>
          </p:cNvPr>
          <p:cNvSpPr>
            <a:spLocks noGrp="1"/>
          </p:cNvSpPr>
          <p:nvPr>
            <p:ph type="title"/>
          </p:nvPr>
        </p:nvSpPr>
        <p:spPr/>
        <p:txBody>
          <a:bodyPr>
            <a:normAutofit/>
          </a:bodyPr>
          <a:lstStyle/>
          <a:p>
            <a:r>
              <a:rPr lang="lt-LT" sz="2800" dirty="0"/>
              <a:t>Kūno padėties pusiausvyros išlaikymas yra sudėtingas procesas, priklausiantis nuo </a:t>
            </a:r>
            <a:r>
              <a:rPr lang="lt-LT" sz="2800" b="1" dirty="0"/>
              <a:t>trijų </a:t>
            </a:r>
            <a:br>
              <a:rPr lang="lt-LT" sz="2800" dirty="0"/>
            </a:br>
            <a:r>
              <a:rPr lang="lt-LT" sz="2800" dirty="0"/>
              <a:t>svarbiausių komponentų sąveikos:</a:t>
            </a:r>
            <a:br>
              <a:rPr lang="lt-LT" sz="2800" dirty="0"/>
            </a:br>
            <a:endParaRPr lang="en-GB" sz="2800" dirty="0"/>
          </a:p>
        </p:txBody>
      </p:sp>
      <p:sp>
        <p:nvSpPr>
          <p:cNvPr id="3" name="Content Placeholder 2">
            <a:extLst>
              <a:ext uri="{FF2B5EF4-FFF2-40B4-BE49-F238E27FC236}">
                <a16:creationId xmlns:a16="http://schemas.microsoft.com/office/drawing/2014/main" id="{D690848F-35B4-E5EC-A474-AA4383BBEC8F}"/>
              </a:ext>
            </a:extLst>
          </p:cNvPr>
          <p:cNvSpPr>
            <a:spLocks noGrp="1"/>
          </p:cNvSpPr>
          <p:nvPr>
            <p:ph idx="1"/>
          </p:nvPr>
        </p:nvSpPr>
        <p:spPr/>
        <p:txBody>
          <a:bodyPr/>
          <a:lstStyle/>
          <a:p>
            <a:pPr marL="457200" indent="-457200">
              <a:buAutoNum type="arabicPeriod"/>
            </a:pPr>
            <a:r>
              <a:rPr lang="lt-LT" dirty="0"/>
              <a:t>Informacijos, apie kūno segmentų orientaciją iš regos analizatoriaus, vidinės ausies ir </a:t>
            </a:r>
            <a:r>
              <a:rPr lang="lt-LT" dirty="0" err="1"/>
              <a:t>vestibulinio</a:t>
            </a:r>
            <a:r>
              <a:rPr lang="lt-LT" dirty="0"/>
              <a:t> aparato ir </a:t>
            </a:r>
            <a:r>
              <a:rPr lang="lt-LT" dirty="0" err="1"/>
              <a:t>proprioceptinių</a:t>
            </a:r>
            <a:r>
              <a:rPr lang="lt-LT" dirty="0"/>
              <a:t> jutimų, kylančių dėl kontakto su atrama dermės.</a:t>
            </a:r>
          </a:p>
          <a:p>
            <a:pPr marL="457200" indent="-457200">
              <a:buAutoNum type="arabicPeriod"/>
            </a:pPr>
            <a:r>
              <a:rPr lang="lt-LT" dirty="0"/>
              <a:t>Motorinių reakcijų, koordinuojančių pėdų, kojų ir liemens raumenų veiklą.</a:t>
            </a:r>
          </a:p>
          <a:p>
            <a:pPr marL="457200" indent="-457200">
              <a:buAutoNum type="arabicPeriod"/>
            </a:pPr>
            <a:r>
              <a:rPr lang="lt-LT" dirty="0"/>
              <a:t>Galvos smegenų funkcinių galimybių integruoti minėtus sensorinius ir motorinius procesus bei gebėjimo juos modifikuoti ir pritaikyti kintančiomis aplinkos sąlygomis (</a:t>
            </a:r>
            <a:r>
              <a:rPr lang="lt-LT" dirty="0" err="1"/>
              <a:t>Muckus</a:t>
            </a:r>
            <a:r>
              <a:rPr lang="lt-LT" dirty="0"/>
              <a:t>, 2006).</a:t>
            </a:r>
          </a:p>
          <a:p>
            <a:pPr marL="0" indent="0">
              <a:buNone/>
            </a:pPr>
            <a:endParaRPr lang="en-GB" dirty="0"/>
          </a:p>
        </p:txBody>
      </p:sp>
    </p:spTree>
    <p:extLst>
      <p:ext uri="{BB962C8B-B14F-4D97-AF65-F5344CB8AC3E}">
        <p14:creationId xmlns:p14="http://schemas.microsoft.com/office/powerpoint/2010/main" val="268688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10A23F0-637A-EEA7-1B20-F5E2907AA861}"/>
              </a:ext>
            </a:extLst>
          </p:cNvPr>
          <p:cNvSpPr txBox="1"/>
          <p:nvPr/>
        </p:nvSpPr>
        <p:spPr>
          <a:xfrm>
            <a:off x="2130457" y="1451727"/>
            <a:ext cx="8408709" cy="1938992"/>
          </a:xfrm>
          <a:prstGeom prst="rect">
            <a:avLst/>
          </a:prstGeom>
          <a:noFill/>
        </p:spPr>
        <p:txBody>
          <a:bodyPr wrap="square" rtlCol="0">
            <a:spAutoFit/>
          </a:bodyPr>
          <a:lstStyle/>
          <a:p>
            <a:r>
              <a:rPr lang="lt-LT" sz="2400" dirty="0"/>
              <a:t>Norint išlaikyti kūno padėties stabilumą ir garantuoti reikiamą kūno segmentų orientaciją, reikalinga darni griaučių raumenų sistemos ir nervų sistemos sąveika. Sutrikus nors vienam </a:t>
            </a:r>
          </a:p>
          <a:p>
            <a:r>
              <a:rPr lang="lt-LT" sz="2400" dirty="0"/>
              <a:t>komponentui pusiausvyros valdymo galimybės blogėja (</a:t>
            </a:r>
            <a:r>
              <a:rPr lang="lt-LT" sz="2400" dirty="0" err="1"/>
              <a:t>Juodžabalienė</a:t>
            </a:r>
            <a:r>
              <a:rPr lang="lt-LT" sz="2400" dirty="0"/>
              <a:t> ir </a:t>
            </a:r>
            <a:r>
              <a:rPr lang="lt-LT" sz="2400" dirty="0" err="1"/>
              <a:t>Muckus</a:t>
            </a:r>
            <a:r>
              <a:rPr lang="lt-LT" sz="2400" dirty="0"/>
              <a:t>, 2006).</a:t>
            </a:r>
            <a:endParaRPr lang="en-GB" sz="2400" dirty="0"/>
          </a:p>
        </p:txBody>
      </p:sp>
    </p:spTree>
    <p:extLst>
      <p:ext uri="{BB962C8B-B14F-4D97-AF65-F5344CB8AC3E}">
        <p14:creationId xmlns:p14="http://schemas.microsoft.com/office/powerpoint/2010/main" val="860152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84D51-A839-17E1-645F-5542E1643EAD}"/>
              </a:ext>
            </a:extLst>
          </p:cNvPr>
          <p:cNvSpPr>
            <a:spLocks noGrp="1"/>
          </p:cNvSpPr>
          <p:nvPr>
            <p:ph type="title"/>
          </p:nvPr>
        </p:nvSpPr>
        <p:spPr/>
        <p:txBody>
          <a:bodyPr/>
          <a:lstStyle/>
          <a:p>
            <a:r>
              <a:rPr lang="lt-LT" dirty="0"/>
              <a:t>Statinės pusiausvyros vertinimas</a:t>
            </a:r>
            <a:br>
              <a:rPr lang="lt-LT" dirty="0"/>
            </a:br>
            <a:endParaRPr lang="en-GB" dirty="0"/>
          </a:p>
        </p:txBody>
      </p:sp>
      <p:sp>
        <p:nvSpPr>
          <p:cNvPr id="3" name="Content Placeholder 2">
            <a:extLst>
              <a:ext uri="{FF2B5EF4-FFF2-40B4-BE49-F238E27FC236}">
                <a16:creationId xmlns:a16="http://schemas.microsoft.com/office/drawing/2014/main" id="{2C1FEF24-4C10-310F-C916-0E01EE8F4EEF}"/>
              </a:ext>
            </a:extLst>
          </p:cNvPr>
          <p:cNvSpPr>
            <a:spLocks noGrp="1"/>
          </p:cNvSpPr>
          <p:nvPr>
            <p:ph idx="1"/>
          </p:nvPr>
        </p:nvSpPr>
        <p:spPr/>
        <p:txBody>
          <a:bodyPr>
            <a:normAutofit/>
          </a:bodyPr>
          <a:lstStyle/>
          <a:p>
            <a:r>
              <a:rPr lang="lt-LT" dirty="0"/>
              <a:t>Norint ištirti vaikų statinę pusiausvyrą buvo pasirinktas </a:t>
            </a:r>
            <a:r>
              <a:rPr lang="lt-LT" dirty="0" err="1"/>
              <a:t>Berg</a:t>
            </a:r>
            <a:r>
              <a:rPr lang="lt-LT" dirty="0"/>
              <a:t> pusiausvyros skalė, kuri yra keturiolikos užduočių klinikinė priemonė. Ja įvertina pusiausvyrą tiriamajam sėdint ir stovint, persikeliant nuo kėdės ant kėdės, stovėjimas užsimerkus, stovėjimas suglaustomis kojomis, siekimas pirmyn ištiesta ranka, daikto pakėlimas nuo grindų, pažiūrėjimas per dešinį ir kairį petį pasisukant, apsisukimas 360 laipsnių į abi puses, paeiliui užkelti kojas ant kėdės po 4 k., stovėjimas „kulnas prie pirštų“, stovėjimas ant vienos kojos. Užduoties atlikimas vertinamas balais nuo nulio (negali atlikti) iki keturių (normalus atlikimas). Balai pasiskirsto nuo nulio iki 56. </a:t>
            </a:r>
          </a:p>
          <a:p>
            <a:r>
              <a:rPr lang="lt-LT" dirty="0"/>
              <a:t>Aukštesnis įvertinimas reiškia geresnę pusiausvyrą (</a:t>
            </a:r>
            <a:r>
              <a:rPr lang="lt-LT" dirty="0" err="1"/>
              <a:t>Coote</a:t>
            </a:r>
            <a:r>
              <a:rPr lang="lt-LT" dirty="0"/>
              <a:t> et al., 2009; </a:t>
            </a:r>
            <a:r>
              <a:rPr lang="lt-LT" dirty="0" err="1"/>
              <a:t>Stunžinaitė</a:t>
            </a:r>
            <a:r>
              <a:rPr lang="lt-LT" dirty="0"/>
              <a:t>, Bagdonaitė, 2013).</a:t>
            </a:r>
            <a:endParaRPr lang="en-GB" dirty="0"/>
          </a:p>
        </p:txBody>
      </p:sp>
    </p:spTree>
    <p:extLst>
      <p:ext uri="{BB962C8B-B14F-4D97-AF65-F5344CB8AC3E}">
        <p14:creationId xmlns:p14="http://schemas.microsoft.com/office/powerpoint/2010/main" val="4172824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5D236-FA64-E914-FCA8-B5E305B68192}"/>
              </a:ext>
            </a:extLst>
          </p:cNvPr>
          <p:cNvSpPr>
            <a:spLocks noGrp="1"/>
          </p:cNvSpPr>
          <p:nvPr>
            <p:ph type="title"/>
          </p:nvPr>
        </p:nvSpPr>
        <p:spPr/>
        <p:txBody>
          <a:bodyPr/>
          <a:lstStyle/>
          <a:p>
            <a:r>
              <a:rPr lang="lt-LT" dirty="0"/>
              <a:t>Vaikų pusiausvyros skalė (modifikuota </a:t>
            </a:r>
            <a:r>
              <a:rPr lang="lt-LT" dirty="0" err="1"/>
              <a:t>Berg</a:t>
            </a:r>
            <a:r>
              <a:rPr lang="lt-LT" dirty="0"/>
              <a:t> skalė)</a:t>
            </a:r>
            <a:endParaRPr lang="en-GB" dirty="0"/>
          </a:p>
        </p:txBody>
      </p:sp>
      <p:sp>
        <p:nvSpPr>
          <p:cNvPr id="3" name="Content Placeholder 2">
            <a:extLst>
              <a:ext uri="{FF2B5EF4-FFF2-40B4-BE49-F238E27FC236}">
                <a16:creationId xmlns:a16="http://schemas.microsoft.com/office/drawing/2014/main" id="{F8707590-70DD-C919-A2B1-87BD342E7E12}"/>
              </a:ext>
            </a:extLst>
          </p:cNvPr>
          <p:cNvSpPr>
            <a:spLocks noGrp="1"/>
          </p:cNvSpPr>
          <p:nvPr>
            <p:ph idx="1"/>
          </p:nvPr>
        </p:nvSpPr>
        <p:spPr/>
        <p:txBody>
          <a:bodyPr>
            <a:normAutofit fontScale="85000" lnSpcReduction="20000"/>
          </a:bodyPr>
          <a:lstStyle/>
          <a:p>
            <a:r>
              <a:rPr lang="lt-LT" dirty="0"/>
              <a:t>Atsistojimas iš sėdimos padėties	</a:t>
            </a:r>
          </a:p>
          <a:p>
            <a:r>
              <a:rPr lang="lt-LT" dirty="0"/>
              <a:t>Atsisėdimas iš stovimos padėties	</a:t>
            </a:r>
          </a:p>
          <a:p>
            <a:r>
              <a:rPr lang="lt-LT" dirty="0"/>
              <a:t>Persikėlimas	</a:t>
            </a:r>
          </a:p>
          <a:p>
            <a:r>
              <a:rPr lang="lt-LT" dirty="0"/>
              <a:t>Stovėjimas be atramos	(30 s.)</a:t>
            </a:r>
          </a:p>
          <a:p>
            <a:r>
              <a:rPr lang="lt-LT" dirty="0"/>
              <a:t>Sėdėjimas be atramos	(30 s.)</a:t>
            </a:r>
          </a:p>
          <a:p>
            <a:r>
              <a:rPr lang="lt-LT" dirty="0"/>
              <a:t>Stovėjimas užsimerkus	(10 s.)</a:t>
            </a:r>
          </a:p>
          <a:p>
            <a:r>
              <a:rPr lang="lt-LT" dirty="0"/>
              <a:t>Stovėjimas suglaudus kojas     (30 s.)	</a:t>
            </a:r>
          </a:p>
          <a:p>
            <a:r>
              <a:rPr lang="lt-LT" dirty="0"/>
              <a:t>Stovėjimas, koja viena prieš kitą	(30 s.)</a:t>
            </a:r>
          </a:p>
          <a:p>
            <a:r>
              <a:rPr lang="lt-LT" dirty="0"/>
              <a:t>Stovėjimas ant vienos kojos	(10 s.)</a:t>
            </a:r>
          </a:p>
          <a:p>
            <a:r>
              <a:rPr lang="lt-LT" dirty="0"/>
              <a:t>Apsisukimas 360laipsnių                      (4 s.)</a:t>
            </a:r>
          </a:p>
          <a:p>
            <a:r>
              <a:rPr lang="lt-LT" dirty="0"/>
              <a:t>Pasisukimas pažiūrint už nugaros	</a:t>
            </a:r>
          </a:p>
          <a:p>
            <a:r>
              <a:rPr lang="lt-LT" dirty="0"/>
              <a:t>Daiktų pakėlimas nuo žemės	</a:t>
            </a:r>
          </a:p>
          <a:p>
            <a:r>
              <a:rPr lang="lt-LT" dirty="0"/>
              <a:t>Pakaitinis pėdų uždėjimas ant kėdės (10 cm) (20 s.)	</a:t>
            </a:r>
          </a:p>
          <a:p>
            <a:r>
              <a:rPr lang="lt-LT" dirty="0"/>
              <a:t>Siekimas pirmyn ištiesta ranka (cm).</a:t>
            </a:r>
          </a:p>
          <a:p>
            <a:pPr algn="r"/>
            <a:r>
              <a:rPr lang="lt-LT" sz="2400" b="1" dirty="0" err="1"/>
              <a:t>Max</a:t>
            </a:r>
            <a:r>
              <a:rPr lang="lt-LT" sz="2400" b="1" dirty="0"/>
              <a:t> balų skaičius 56</a:t>
            </a:r>
            <a:r>
              <a:rPr lang="lt-LT" dirty="0"/>
              <a:t>.</a:t>
            </a:r>
            <a:endParaRPr lang="en-GB" dirty="0"/>
          </a:p>
        </p:txBody>
      </p:sp>
    </p:spTree>
    <p:extLst>
      <p:ext uri="{BB962C8B-B14F-4D97-AF65-F5344CB8AC3E}">
        <p14:creationId xmlns:p14="http://schemas.microsoft.com/office/powerpoint/2010/main" val="141097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9DE2-878C-C1B1-7C6B-E3F76E12AAFE}"/>
              </a:ext>
            </a:extLst>
          </p:cNvPr>
          <p:cNvSpPr>
            <a:spLocks noGrp="1"/>
          </p:cNvSpPr>
          <p:nvPr>
            <p:ph type="title"/>
          </p:nvPr>
        </p:nvSpPr>
        <p:spPr/>
        <p:txBody>
          <a:bodyPr/>
          <a:lstStyle/>
          <a:p>
            <a:r>
              <a:rPr lang="lt-LT" dirty="0"/>
              <a:t>Vidurkis:</a:t>
            </a:r>
            <a:endParaRPr lang="en-GB" dirty="0"/>
          </a:p>
        </p:txBody>
      </p:sp>
      <p:sp>
        <p:nvSpPr>
          <p:cNvPr id="3" name="Content Placeholder 2">
            <a:extLst>
              <a:ext uri="{FF2B5EF4-FFF2-40B4-BE49-F238E27FC236}">
                <a16:creationId xmlns:a16="http://schemas.microsoft.com/office/drawing/2014/main" id="{871A72F2-21BE-BD97-DC73-8E02F6505FE9}"/>
              </a:ext>
            </a:extLst>
          </p:cNvPr>
          <p:cNvSpPr>
            <a:spLocks noGrp="1"/>
          </p:cNvSpPr>
          <p:nvPr>
            <p:ph idx="1"/>
          </p:nvPr>
        </p:nvSpPr>
        <p:spPr/>
        <p:txBody>
          <a:bodyPr/>
          <a:lstStyle/>
          <a:p>
            <a:r>
              <a:rPr lang="lt-LT" dirty="0"/>
              <a:t>Gintarėlių </a:t>
            </a:r>
            <a:r>
              <a:rPr lang="lt-LT" dirty="0" err="1"/>
              <a:t>gr</a:t>
            </a:r>
            <a:r>
              <a:rPr lang="lt-LT" dirty="0"/>
              <a:t>. 55 balai</a:t>
            </a:r>
          </a:p>
          <a:p>
            <a:r>
              <a:rPr lang="lt-LT" dirty="0"/>
              <a:t>Meškučių </a:t>
            </a:r>
            <a:r>
              <a:rPr lang="lt-LT" dirty="0" err="1"/>
              <a:t>gr</a:t>
            </a:r>
            <a:r>
              <a:rPr lang="lt-LT" dirty="0"/>
              <a:t>. 52 balai</a:t>
            </a:r>
          </a:p>
          <a:p>
            <a:r>
              <a:rPr lang="lt-LT" dirty="0" err="1"/>
              <a:t>Šarkiukų</a:t>
            </a:r>
            <a:r>
              <a:rPr lang="lt-LT" dirty="0"/>
              <a:t> </a:t>
            </a:r>
            <a:r>
              <a:rPr lang="lt-LT" dirty="0" err="1"/>
              <a:t>gr</a:t>
            </a:r>
            <a:r>
              <a:rPr lang="lt-LT" dirty="0"/>
              <a:t>. 50 balai</a:t>
            </a:r>
          </a:p>
          <a:p>
            <a:r>
              <a:rPr lang="lt-LT" dirty="0"/>
              <a:t>Žuvelių </a:t>
            </a:r>
            <a:r>
              <a:rPr lang="lt-LT" dirty="0" err="1"/>
              <a:t>gr</a:t>
            </a:r>
            <a:r>
              <a:rPr lang="lt-LT" dirty="0"/>
              <a:t>. 46 balai</a:t>
            </a:r>
          </a:p>
          <a:p>
            <a:r>
              <a:rPr lang="lt-LT" dirty="0"/>
              <a:t>Drugelių </a:t>
            </a:r>
            <a:r>
              <a:rPr lang="lt-LT" dirty="0" err="1"/>
              <a:t>gr</a:t>
            </a:r>
            <a:r>
              <a:rPr lang="lt-LT" dirty="0"/>
              <a:t>.</a:t>
            </a:r>
            <a:endParaRPr lang="en-GB" dirty="0"/>
          </a:p>
        </p:txBody>
      </p:sp>
    </p:spTree>
    <p:extLst>
      <p:ext uri="{BB962C8B-B14F-4D97-AF65-F5344CB8AC3E}">
        <p14:creationId xmlns:p14="http://schemas.microsoft.com/office/powerpoint/2010/main" val="27557786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BCF0-F098-17A0-D64B-737BB9CC0648}"/>
              </a:ext>
            </a:extLst>
          </p:cNvPr>
          <p:cNvSpPr>
            <a:spLocks noGrp="1"/>
          </p:cNvSpPr>
          <p:nvPr>
            <p:ph type="title"/>
          </p:nvPr>
        </p:nvSpPr>
        <p:spPr>
          <a:xfrm>
            <a:off x="252919" y="1123837"/>
            <a:ext cx="3084170" cy="4601183"/>
          </a:xfrm>
        </p:spPr>
        <p:txBody>
          <a:bodyPr>
            <a:normAutofit/>
          </a:bodyPr>
          <a:lstStyle/>
          <a:p>
            <a:r>
              <a:rPr lang="lt-LT" sz="3200" dirty="0"/>
              <a:t>Nereikalaujantys pusiausvyros koordinacijos mėginiai (pagal </a:t>
            </a:r>
            <a:r>
              <a:rPr lang="lt-LT" sz="3200" dirty="0" err="1"/>
              <a:t>Schmitz</a:t>
            </a:r>
            <a:r>
              <a:rPr lang="lt-LT" sz="3200" dirty="0"/>
              <a:t>, 1988)</a:t>
            </a:r>
            <a:endParaRPr lang="en-GB" sz="3200" dirty="0"/>
          </a:p>
        </p:txBody>
      </p:sp>
      <p:sp>
        <p:nvSpPr>
          <p:cNvPr id="3" name="Content Placeholder 2">
            <a:extLst>
              <a:ext uri="{FF2B5EF4-FFF2-40B4-BE49-F238E27FC236}">
                <a16:creationId xmlns:a16="http://schemas.microsoft.com/office/drawing/2014/main" id="{08B5716C-309F-C1B2-A16E-C2BF9CA5A69D}"/>
              </a:ext>
            </a:extLst>
          </p:cNvPr>
          <p:cNvSpPr>
            <a:spLocks noGrp="1"/>
          </p:cNvSpPr>
          <p:nvPr>
            <p:ph idx="1"/>
          </p:nvPr>
        </p:nvSpPr>
        <p:spPr/>
        <p:txBody>
          <a:bodyPr numCol="2">
            <a:normAutofit/>
          </a:bodyPr>
          <a:lstStyle/>
          <a:p>
            <a:r>
              <a:rPr lang="lt-LT" dirty="0"/>
              <a:t>Pirštas - nosis </a:t>
            </a:r>
          </a:p>
          <a:p>
            <a:r>
              <a:rPr lang="lt-LT" dirty="0"/>
              <a:t> Pirštas - KT pirštas </a:t>
            </a:r>
          </a:p>
          <a:p>
            <a:r>
              <a:rPr lang="lt-LT" dirty="0"/>
              <a:t> Pirštas prie piršto </a:t>
            </a:r>
          </a:p>
          <a:p>
            <a:r>
              <a:rPr lang="lt-LT" dirty="0"/>
              <a:t> Nosis – KT pirštas </a:t>
            </a:r>
          </a:p>
          <a:p>
            <a:r>
              <a:rPr lang="lt-LT" dirty="0"/>
              <a:t> Piršto opozicija </a:t>
            </a:r>
          </a:p>
          <a:p>
            <a:r>
              <a:rPr lang="lt-LT" dirty="0"/>
              <a:t> Kumščiavimas </a:t>
            </a:r>
          </a:p>
          <a:p>
            <a:r>
              <a:rPr lang="lt-LT" dirty="0"/>
              <a:t> </a:t>
            </a:r>
            <a:r>
              <a:rPr lang="lt-LT" dirty="0" err="1"/>
              <a:t>Pronacija</a:t>
            </a:r>
            <a:r>
              <a:rPr lang="lt-LT" dirty="0"/>
              <a:t> - </a:t>
            </a:r>
            <a:r>
              <a:rPr lang="lt-LT" dirty="0" err="1"/>
              <a:t>supinacija</a:t>
            </a:r>
            <a:r>
              <a:rPr lang="lt-LT" dirty="0"/>
              <a:t> </a:t>
            </a:r>
          </a:p>
          <a:p>
            <a:r>
              <a:rPr lang="lt-LT" dirty="0"/>
              <a:t> Reakcijos testas </a:t>
            </a:r>
          </a:p>
          <a:p>
            <a:r>
              <a:rPr lang="lt-LT" dirty="0"/>
              <a:t> Tapšnojimas (delnu) </a:t>
            </a:r>
          </a:p>
          <a:p>
            <a:endParaRPr lang="lt-LT" dirty="0"/>
          </a:p>
          <a:p>
            <a:endParaRPr lang="lt-LT" dirty="0"/>
          </a:p>
          <a:p>
            <a:endParaRPr lang="lt-LT" dirty="0"/>
          </a:p>
          <a:p>
            <a:r>
              <a:rPr lang="lt-LT" dirty="0"/>
              <a:t> Tapšnojimas (pėda) </a:t>
            </a:r>
          </a:p>
          <a:p>
            <a:r>
              <a:rPr lang="lt-LT" dirty="0"/>
              <a:t> “Taikinio siekimas” </a:t>
            </a:r>
          </a:p>
          <a:p>
            <a:r>
              <a:rPr lang="lt-LT" dirty="0"/>
              <a:t> Kulnas - kelias, kulnas - pirštas </a:t>
            </a:r>
          </a:p>
          <a:p>
            <a:r>
              <a:rPr lang="lt-LT" dirty="0"/>
              <a:t>Kulnas - blauzda </a:t>
            </a:r>
          </a:p>
          <a:p>
            <a:r>
              <a:rPr lang="lt-LT" dirty="0"/>
              <a:t> Apskritimo piešimas (ranka) </a:t>
            </a:r>
          </a:p>
          <a:p>
            <a:r>
              <a:rPr lang="lt-LT" dirty="0"/>
              <a:t> Apskritimo piešimas (koja) </a:t>
            </a:r>
          </a:p>
          <a:p>
            <a:r>
              <a:rPr lang="lt-LT" dirty="0"/>
              <a:t> Padėties fiksavimas (viršutinė galūnė) </a:t>
            </a:r>
          </a:p>
          <a:p>
            <a:r>
              <a:rPr lang="lt-LT" dirty="0"/>
              <a:t> Padėties fiksavimas (apatinė galūnė) </a:t>
            </a:r>
          </a:p>
          <a:p>
            <a:endParaRPr lang="lt-LT" dirty="0"/>
          </a:p>
          <a:p>
            <a:pPr algn="r"/>
            <a:r>
              <a:rPr lang="lt-LT" b="1" dirty="0" err="1"/>
              <a:t>Max</a:t>
            </a:r>
            <a:r>
              <a:rPr lang="lt-LT" b="1" dirty="0"/>
              <a:t> balų: 68</a:t>
            </a:r>
          </a:p>
        </p:txBody>
      </p:sp>
    </p:spTree>
    <p:extLst>
      <p:ext uri="{BB962C8B-B14F-4D97-AF65-F5344CB8AC3E}">
        <p14:creationId xmlns:p14="http://schemas.microsoft.com/office/powerpoint/2010/main" val="2980335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5B0E6-6B82-5594-2014-CB2302EB6CCE}"/>
              </a:ext>
            </a:extLst>
          </p:cNvPr>
          <p:cNvSpPr>
            <a:spLocks noGrp="1"/>
          </p:cNvSpPr>
          <p:nvPr>
            <p:ph type="title"/>
          </p:nvPr>
        </p:nvSpPr>
        <p:spPr/>
        <p:txBody>
          <a:bodyPr/>
          <a:lstStyle/>
          <a:p>
            <a:r>
              <a:rPr lang="lt-LT" dirty="0"/>
              <a:t>Balų vidurkis:</a:t>
            </a:r>
            <a:endParaRPr lang="en-GB" dirty="0"/>
          </a:p>
        </p:txBody>
      </p:sp>
      <p:sp>
        <p:nvSpPr>
          <p:cNvPr id="3" name="Content Placeholder 2">
            <a:extLst>
              <a:ext uri="{FF2B5EF4-FFF2-40B4-BE49-F238E27FC236}">
                <a16:creationId xmlns:a16="http://schemas.microsoft.com/office/drawing/2014/main" id="{DD997494-6EAE-05F0-F884-751E3CFD8465}"/>
              </a:ext>
            </a:extLst>
          </p:cNvPr>
          <p:cNvSpPr>
            <a:spLocks noGrp="1"/>
          </p:cNvSpPr>
          <p:nvPr>
            <p:ph idx="1"/>
          </p:nvPr>
        </p:nvSpPr>
        <p:spPr/>
        <p:txBody>
          <a:bodyPr/>
          <a:lstStyle/>
          <a:p>
            <a:r>
              <a:rPr lang="lt-LT" dirty="0"/>
              <a:t>Gintarėlių </a:t>
            </a:r>
            <a:r>
              <a:rPr lang="lt-LT" dirty="0" err="1"/>
              <a:t>gr</a:t>
            </a:r>
            <a:r>
              <a:rPr lang="lt-LT" dirty="0"/>
              <a:t>. 67 balai</a:t>
            </a:r>
          </a:p>
          <a:p>
            <a:r>
              <a:rPr lang="lt-LT" dirty="0"/>
              <a:t>Meškučių </a:t>
            </a:r>
            <a:r>
              <a:rPr lang="lt-LT" dirty="0" err="1"/>
              <a:t>gr</a:t>
            </a:r>
            <a:r>
              <a:rPr lang="lt-LT" dirty="0"/>
              <a:t>. 64 balai</a:t>
            </a:r>
          </a:p>
          <a:p>
            <a:r>
              <a:rPr lang="lt-LT" dirty="0" err="1"/>
              <a:t>Šarkiukų</a:t>
            </a:r>
            <a:r>
              <a:rPr lang="lt-LT" dirty="0"/>
              <a:t> </a:t>
            </a:r>
            <a:r>
              <a:rPr lang="lt-LT" dirty="0" err="1"/>
              <a:t>gr</a:t>
            </a:r>
            <a:r>
              <a:rPr lang="lt-LT" dirty="0"/>
              <a:t>. 62 balai</a:t>
            </a:r>
          </a:p>
          <a:p>
            <a:r>
              <a:rPr lang="lt-LT" dirty="0"/>
              <a:t>Žuvelių </a:t>
            </a:r>
            <a:r>
              <a:rPr lang="lt-LT" dirty="0" err="1"/>
              <a:t>gr</a:t>
            </a:r>
            <a:r>
              <a:rPr lang="lt-LT" dirty="0"/>
              <a:t>. 51 balas</a:t>
            </a:r>
          </a:p>
          <a:p>
            <a:r>
              <a:rPr lang="lt-LT" dirty="0"/>
              <a:t>Drugelių </a:t>
            </a:r>
            <a:r>
              <a:rPr lang="lt-LT" dirty="0" err="1"/>
              <a:t>gr</a:t>
            </a:r>
            <a:r>
              <a:rPr lang="lt-LT" dirty="0"/>
              <a:t>. </a:t>
            </a:r>
          </a:p>
        </p:txBody>
      </p:sp>
    </p:spTree>
    <p:extLst>
      <p:ext uri="{BB962C8B-B14F-4D97-AF65-F5344CB8AC3E}">
        <p14:creationId xmlns:p14="http://schemas.microsoft.com/office/powerpoint/2010/main" val="4075402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26E2-A16B-9C1D-2D82-8F4E3E3DB5A8}"/>
              </a:ext>
            </a:extLst>
          </p:cNvPr>
          <p:cNvSpPr>
            <a:spLocks noGrp="1"/>
          </p:cNvSpPr>
          <p:nvPr>
            <p:ph type="title"/>
          </p:nvPr>
        </p:nvSpPr>
        <p:spPr/>
        <p:txBody>
          <a:bodyPr/>
          <a:lstStyle/>
          <a:p>
            <a:r>
              <a:rPr lang="pt-BR" dirty="0"/>
              <a:t>Pusiausvyros ir koordinacijos</a:t>
            </a:r>
            <a:br>
              <a:rPr lang="pt-BR" dirty="0"/>
            </a:br>
            <a:r>
              <a:rPr lang="pt-BR" dirty="0"/>
              <a:t>lavinimo pratimai</a:t>
            </a:r>
            <a:endParaRPr lang="en-GB" dirty="0"/>
          </a:p>
        </p:txBody>
      </p:sp>
      <p:sp>
        <p:nvSpPr>
          <p:cNvPr id="3" name="Content Placeholder 2">
            <a:extLst>
              <a:ext uri="{FF2B5EF4-FFF2-40B4-BE49-F238E27FC236}">
                <a16:creationId xmlns:a16="http://schemas.microsoft.com/office/drawing/2014/main" id="{0C4B6880-E4C3-C887-538C-0D64FA5B764D}"/>
              </a:ext>
            </a:extLst>
          </p:cNvPr>
          <p:cNvSpPr>
            <a:spLocks noGrp="1"/>
          </p:cNvSpPr>
          <p:nvPr>
            <p:ph idx="1"/>
          </p:nvPr>
        </p:nvSpPr>
        <p:spPr/>
        <p:txBody>
          <a:bodyPr>
            <a:normAutofit lnSpcReduction="10000"/>
          </a:bodyPr>
          <a:lstStyle/>
          <a:p>
            <a:r>
              <a:rPr lang="lt-LT" dirty="0"/>
              <a:t>Vaikščiojimas ir šokinėjimas viena koja nestabilių paviršių taku: pagalvėmis, paklodėmis, kruopų maišeliais ir kt. Įgudus galima didinti sudėtingumą.</a:t>
            </a:r>
          </a:p>
          <a:p>
            <a:r>
              <a:rPr lang="fi-FI" dirty="0"/>
              <a:t>Ėjimas ant suoliuko, virvute, tiesia linija ir t.t.</a:t>
            </a:r>
            <a:endParaRPr lang="lt-LT" dirty="0"/>
          </a:p>
          <a:p>
            <a:r>
              <a:rPr lang="lt-LT" dirty="0"/>
              <a:t>Ėjimas kaladėlių takeliu. Einant rankos ištiestos į šonus, išlaikyti pusiausvyrą ir stengtis nenukristi.</a:t>
            </a:r>
          </a:p>
          <a:p>
            <a:r>
              <a:rPr lang="lt-LT" dirty="0"/>
              <a:t>Vaikščiojimas žaisliniai </a:t>
            </a:r>
            <a:r>
              <a:rPr lang="lt-LT" dirty="0" err="1"/>
              <a:t>kojūkais</a:t>
            </a:r>
            <a:r>
              <a:rPr lang="lt-LT" dirty="0"/>
              <a:t>. Lavinti akių-rankų koordinaciją, gebėjimą išlaikyti pusiausvyrą.</a:t>
            </a:r>
          </a:p>
          <a:p>
            <a:r>
              <a:rPr lang="lt-LT" dirty="0"/>
              <a:t>Važinėjimas dviračiu, plaukimas, šokinėjimas per virvutę.</a:t>
            </a:r>
          </a:p>
          <a:p>
            <a:r>
              <a:rPr lang="lt-LT" dirty="0"/>
              <a:t>Vaikščiojimas su knyga ant galvos. Linksmos varžybos, kas ilgiau išlaikys knygą ant galvos.</a:t>
            </a:r>
          </a:p>
          <a:p>
            <a:r>
              <a:rPr lang="lt-LT" dirty="0"/>
              <a:t>Pritūpimai su daiktu ant galvos.</a:t>
            </a:r>
          </a:p>
          <a:p>
            <a:r>
              <a:rPr lang="lt-LT" dirty="0"/>
              <a:t>Pratimas "Gandras" - atsistoti tiesiai, sėdmenys ir pilvas įtraukti, rankos ištiestos į šonus, o viena pėda atremta į kitos kojos kelį. Taip stovime kelias sekundes, tada keičiame puses.</a:t>
            </a:r>
            <a:endParaRPr lang="en-GB" dirty="0"/>
          </a:p>
        </p:txBody>
      </p:sp>
    </p:spTree>
    <p:extLst>
      <p:ext uri="{BB962C8B-B14F-4D97-AF65-F5344CB8AC3E}">
        <p14:creationId xmlns:p14="http://schemas.microsoft.com/office/powerpoint/2010/main" val="2689232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2BE52-3AF0-7029-6E71-985A204A6EF0}"/>
              </a:ext>
            </a:extLst>
          </p:cNvPr>
          <p:cNvSpPr>
            <a:spLocks noGrp="1"/>
          </p:cNvSpPr>
          <p:nvPr>
            <p:ph type="title"/>
          </p:nvPr>
        </p:nvSpPr>
        <p:spPr/>
        <p:txBody>
          <a:bodyPr/>
          <a:lstStyle/>
          <a:p>
            <a:r>
              <a:rPr lang="lt-LT" dirty="0"/>
              <a:t>Pratimai:</a:t>
            </a:r>
            <a:endParaRPr lang="en-GB" dirty="0"/>
          </a:p>
        </p:txBody>
      </p:sp>
      <p:sp>
        <p:nvSpPr>
          <p:cNvPr id="3" name="Content Placeholder 2">
            <a:extLst>
              <a:ext uri="{FF2B5EF4-FFF2-40B4-BE49-F238E27FC236}">
                <a16:creationId xmlns:a16="http://schemas.microsoft.com/office/drawing/2014/main" id="{AAB32767-F6B1-53B2-2989-765781FAB632}"/>
              </a:ext>
            </a:extLst>
          </p:cNvPr>
          <p:cNvSpPr>
            <a:spLocks noGrp="1"/>
          </p:cNvSpPr>
          <p:nvPr>
            <p:ph idx="1"/>
          </p:nvPr>
        </p:nvSpPr>
        <p:spPr/>
        <p:txBody>
          <a:bodyPr/>
          <a:lstStyle/>
          <a:p>
            <a:r>
              <a:rPr lang="lt-LT" dirty="0"/>
              <a:t>Vaikščiojimas ir šokinėjimas viena koja nestabilių paviršių taku: pagalvėmis, paklodėmis, kruopų maišeliais ir kt. Įgudus galima didinti sudėtingumą.</a:t>
            </a:r>
          </a:p>
          <a:p>
            <a:pPr marL="0" indent="0">
              <a:buNone/>
            </a:pPr>
            <a:endParaRPr lang="en-GB" dirty="0"/>
          </a:p>
        </p:txBody>
      </p:sp>
      <p:pic>
        <p:nvPicPr>
          <p:cNvPr id="4" name="Picture 3">
            <a:extLst>
              <a:ext uri="{FF2B5EF4-FFF2-40B4-BE49-F238E27FC236}">
                <a16:creationId xmlns:a16="http://schemas.microsoft.com/office/drawing/2014/main" id="{17017169-D5F2-66C3-5BAB-FAE71E1A19D2}"/>
              </a:ext>
            </a:extLst>
          </p:cNvPr>
          <p:cNvPicPr>
            <a:picLocks noChangeAspect="1"/>
          </p:cNvPicPr>
          <p:nvPr/>
        </p:nvPicPr>
        <p:blipFill>
          <a:blip r:embed="rId2"/>
          <a:stretch>
            <a:fillRect/>
          </a:stretch>
        </p:blipFill>
        <p:spPr>
          <a:xfrm>
            <a:off x="7824598" y="3347301"/>
            <a:ext cx="3359870" cy="3359870"/>
          </a:xfrm>
          <a:prstGeom prst="rect">
            <a:avLst/>
          </a:prstGeom>
        </p:spPr>
      </p:pic>
    </p:spTree>
    <p:extLst>
      <p:ext uri="{BB962C8B-B14F-4D97-AF65-F5344CB8AC3E}">
        <p14:creationId xmlns:p14="http://schemas.microsoft.com/office/powerpoint/2010/main" val="13279714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5DF4D-1FE0-711D-0156-D482E633A49F}"/>
              </a:ext>
            </a:extLst>
          </p:cNvPr>
          <p:cNvSpPr>
            <a:spLocks noGrp="1"/>
          </p:cNvSpPr>
          <p:nvPr>
            <p:ph type="title"/>
          </p:nvPr>
        </p:nvSpPr>
        <p:spPr/>
        <p:txBody>
          <a:bodyPr/>
          <a:lstStyle/>
          <a:p>
            <a:endParaRPr lang="en-GB"/>
          </a:p>
        </p:txBody>
      </p:sp>
      <p:sp>
        <p:nvSpPr>
          <p:cNvPr id="4" name="TextBox 3">
            <a:extLst>
              <a:ext uri="{FF2B5EF4-FFF2-40B4-BE49-F238E27FC236}">
                <a16:creationId xmlns:a16="http://schemas.microsoft.com/office/drawing/2014/main" id="{9E8782C2-1AE6-8601-6EFF-8D359DC5E308}"/>
              </a:ext>
            </a:extLst>
          </p:cNvPr>
          <p:cNvSpPr txBox="1"/>
          <p:nvPr/>
        </p:nvSpPr>
        <p:spPr>
          <a:xfrm>
            <a:off x="3681203" y="1479537"/>
            <a:ext cx="5349711" cy="1938992"/>
          </a:xfrm>
          <a:prstGeom prst="rect">
            <a:avLst/>
          </a:prstGeom>
          <a:noFill/>
        </p:spPr>
        <p:txBody>
          <a:bodyPr wrap="square">
            <a:spAutoFit/>
          </a:bodyPr>
          <a:lstStyle/>
          <a:p>
            <a:r>
              <a:rPr lang="lt-LT" sz="2400" dirty="0"/>
              <a:t>Gyvūnų judesių atkartojimas:</a:t>
            </a:r>
          </a:p>
          <a:p>
            <a:r>
              <a:rPr lang="lt-LT" sz="2400" dirty="0"/>
              <a:t>meškos ropojimas,</a:t>
            </a:r>
          </a:p>
          <a:p>
            <a:r>
              <a:rPr lang="lt-LT" sz="2400" dirty="0"/>
              <a:t>šokinėjimas varlyte,</a:t>
            </a:r>
          </a:p>
          <a:p>
            <a:r>
              <a:rPr lang="lt-LT" sz="2400" dirty="0"/>
              <a:t>vaikščiojimas</a:t>
            </a:r>
          </a:p>
          <a:p>
            <a:r>
              <a:rPr lang="lt-LT" sz="2400" dirty="0"/>
              <a:t>krabuku.</a:t>
            </a:r>
            <a:endParaRPr lang="en-GB" sz="2400" dirty="0"/>
          </a:p>
        </p:txBody>
      </p:sp>
      <p:pic>
        <p:nvPicPr>
          <p:cNvPr id="5" name="Picture 4">
            <a:extLst>
              <a:ext uri="{FF2B5EF4-FFF2-40B4-BE49-F238E27FC236}">
                <a16:creationId xmlns:a16="http://schemas.microsoft.com/office/drawing/2014/main" id="{F1CC96A9-A989-D49F-3A2D-29EBC0FC90E9}"/>
              </a:ext>
            </a:extLst>
          </p:cNvPr>
          <p:cNvPicPr>
            <a:picLocks noChangeAspect="1"/>
          </p:cNvPicPr>
          <p:nvPr/>
        </p:nvPicPr>
        <p:blipFill>
          <a:blip r:embed="rId3"/>
          <a:stretch>
            <a:fillRect/>
          </a:stretch>
        </p:blipFill>
        <p:spPr>
          <a:xfrm>
            <a:off x="5222449" y="3773269"/>
            <a:ext cx="6616045" cy="3084731"/>
          </a:xfrm>
          <a:prstGeom prst="rect">
            <a:avLst/>
          </a:prstGeom>
        </p:spPr>
      </p:pic>
    </p:spTree>
    <p:extLst>
      <p:ext uri="{BB962C8B-B14F-4D97-AF65-F5344CB8AC3E}">
        <p14:creationId xmlns:p14="http://schemas.microsoft.com/office/powerpoint/2010/main" val="4079867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8B95-8DDD-D998-62F8-9AC03DFC13CB}"/>
              </a:ext>
            </a:extLst>
          </p:cNvPr>
          <p:cNvSpPr>
            <a:spLocks noGrp="1"/>
          </p:cNvSpPr>
          <p:nvPr>
            <p:ph type="title"/>
          </p:nvPr>
        </p:nvSpPr>
        <p:spPr/>
        <p:txBody>
          <a:bodyPr/>
          <a:lstStyle/>
          <a:p>
            <a:endParaRPr lang="en-GB"/>
          </a:p>
        </p:txBody>
      </p:sp>
      <p:sp>
        <p:nvSpPr>
          <p:cNvPr id="4" name="TextBox 3">
            <a:extLst>
              <a:ext uri="{FF2B5EF4-FFF2-40B4-BE49-F238E27FC236}">
                <a16:creationId xmlns:a16="http://schemas.microsoft.com/office/drawing/2014/main" id="{40A29342-BCEB-62D1-7B11-03929DCC70E2}"/>
              </a:ext>
            </a:extLst>
          </p:cNvPr>
          <p:cNvSpPr txBox="1"/>
          <p:nvPr/>
        </p:nvSpPr>
        <p:spPr>
          <a:xfrm>
            <a:off x="4058239" y="1123837"/>
            <a:ext cx="6099142" cy="954107"/>
          </a:xfrm>
          <a:prstGeom prst="rect">
            <a:avLst/>
          </a:prstGeom>
          <a:noFill/>
        </p:spPr>
        <p:txBody>
          <a:bodyPr wrap="square">
            <a:spAutoFit/>
          </a:bodyPr>
          <a:lstStyle/>
          <a:p>
            <a:r>
              <a:rPr lang="lt-LT" sz="2800" dirty="0"/>
              <a:t>Važinėjimas dviračiu, plaukimas, šokinėjimas per virvutę.</a:t>
            </a:r>
            <a:endParaRPr lang="en-GB" sz="2800" dirty="0"/>
          </a:p>
        </p:txBody>
      </p:sp>
      <p:pic>
        <p:nvPicPr>
          <p:cNvPr id="5" name="Picture 4">
            <a:extLst>
              <a:ext uri="{FF2B5EF4-FFF2-40B4-BE49-F238E27FC236}">
                <a16:creationId xmlns:a16="http://schemas.microsoft.com/office/drawing/2014/main" id="{F7C94758-0C91-D321-2B29-1BDA37C4617D}"/>
              </a:ext>
            </a:extLst>
          </p:cNvPr>
          <p:cNvPicPr>
            <a:picLocks noChangeAspect="1"/>
          </p:cNvPicPr>
          <p:nvPr/>
        </p:nvPicPr>
        <p:blipFill>
          <a:blip r:embed="rId2"/>
          <a:stretch>
            <a:fillRect/>
          </a:stretch>
        </p:blipFill>
        <p:spPr>
          <a:xfrm>
            <a:off x="5288437" y="2256816"/>
            <a:ext cx="4245989" cy="4245989"/>
          </a:xfrm>
          <a:prstGeom prst="rect">
            <a:avLst/>
          </a:prstGeom>
        </p:spPr>
      </p:pic>
    </p:spTree>
    <p:extLst>
      <p:ext uri="{BB962C8B-B14F-4D97-AF65-F5344CB8AC3E}">
        <p14:creationId xmlns:p14="http://schemas.microsoft.com/office/powerpoint/2010/main" val="179866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08BEA-AF6B-49AE-2E61-2250CEBFCD68}"/>
              </a:ext>
            </a:extLst>
          </p:cNvPr>
          <p:cNvSpPr>
            <a:spLocks noGrp="1"/>
          </p:cNvSpPr>
          <p:nvPr>
            <p:ph type="title"/>
          </p:nvPr>
        </p:nvSpPr>
        <p:spPr/>
        <p:txBody>
          <a:bodyPr/>
          <a:lstStyle/>
          <a:p>
            <a:endParaRPr lang="en-GB"/>
          </a:p>
        </p:txBody>
      </p:sp>
      <p:sp>
        <p:nvSpPr>
          <p:cNvPr id="4" name="TextBox 3">
            <a:extLst>
              <a:ext uri="{FF2B5EF4-FFF2-40B4-BE49-F238E27FC236}">
                <a16:creationId xmlns:a16="http://schemas.microsoft.com/office/drawing/2014/main" id="{CD81BEE9-998A-0747-C98A-CCE5989AF1FD}"/>
              </a:ext>
            </a:extLst>
          </p:cNvPr>
          <p:cNvSpPr txBox="1"/>
          <p:nvPr/>
        </p:nvSpPr>
        <p:spPr>
          <a:xfrm>
            <a:off x="4020532" y="1338854"/>
            <a:ext cx="6099142" cy="1384995"/>
          </a:xfrm>
          <a:prstGeom prst="rect">
            <a:avLst/>
          </a:prstGeom>
          <a:noFill/>
        </p:spPr>
        <p:txBody>
          <a:bodyPr wrap="square">
            <a:spAutoFit/>
          </a:bodyPr>
          <a:lstStyle/>
          <a:p>
            <a:r>
              <a:rPr lang="lt-LT" sz="2800" dirty="0"/>
              <a:t>Įvairūs kamuolio</a:t>
            </a:r>
          </a:p>
          <a:p>
            <a:r>
              <a:rPr lang="lt-LT" sz="2800" dirty="0"/>
              <a:t>metimo ir gaudymo</a:t>
            </a:r>
          </a:p>
          <a:p>
            <a:r>
              <a:rPr lang="lt-LT" sz="2800" dirty="0"/>
              <a:t>žaidimai.</a:t>
            </a:r>
          </a:p>
        </p:txBody>
      </p:sp>
      <p:pic>
        <p:nvPicPr>
          <p:cNvPr id="5" name="Picture 4">
            <a:extLst>
              <a:ext uri="{FF2B5EF4-FFF2-40B4-BE49-F238E27FC236}">
                <a16:creationId xmlns:a16="http://schemas.microsoft.com/office/drawing/2014/main" id="{1B7093EF-293C-55AF-6243-222837E5C85F}"/>
              </a:ext>
            </a:extLst>
          </p:cNvPr>
          <p:cNvPicPr>
            <a:picLocks noChangeAspect="1"/>
          </p:cNvPicPr>
          <p:nvPr/>
        </p:nvPicPr>
        <p:blipFill>
          <a:blip r:embed="rId2"/>
          <a:stretch>
            <a:fillRect/>
          </a:stretch>
        </p:blipFill>
        <p:spPr>
          <a:xfrm>
            <a:off x="7030515" y="2031351"/>
            <a:ext cx="3909290" cy="4331420"/>
          </a:xfrm>
          <a:prstGeom prst="rect">
            <a:avLst/>
          </a:prstGeom>
        </p:spPr>
      </p:pic>
    </p:spTree>
    <p:extLst>
      <p:ext uri="{BB962C8B-B14F-4D97-AF65-F5344CB8AC3E}">
        <p14:creationId xmlns:p14="http://schemas.microsoft.com/office/powerpoint/2010/main" val="3917317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7F48A5-925A-3F00-C317-6B51382AF5FA}"/>
              </a:ext>
            </a:extLst>
          </p:cNvPr>
          <p:cNvPicPr>
            <a:picLocks noChangeAspect="1"/>
          </p:cNvPicPr>
          <p:nvPr/>
        </p:nvPicPr>
        <p:blipFill>
          <a:blip r:embed="rId2"/>
          <a:stretch>
            <a:fillRect/>
          </a:stretch>
        </p:blipFill>
        <p:spPr>
          <a:xfrm>
            <a:off x="2952750" y="285750"/>
            <a:ext cx="6286500" cy="6286500"/>
          </a:xfrm>
          <a:prstGeom prst="rect">
            <a:avLst/>
          </a:prstGeom>
        </p:spPr>
      </p:pic>
    </p:spTree>
    <p:extLst>
      <p:ext uri="{BB962C8B-B14F-4D97-AF65-F5344CB8AC3E}">
        <p14:creationId xmlns:p14="http://schemas.microsoft.com/office/powerpoint/2010/main" val="2832898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5B2815-AFE6-FAB6-135D-6F1D48C08BA3}"/>
              </a:ext>
            </a:extLst>
          </p:cNvPr>
          <p:cNvPicPr>
            <a:picLocks noChangeAspect="1"/>
          </p:cNvPicPr>
          <p:nvPr/>
        </p:nvPicPr>
        <p:blipFill>
          <a:blip r:embed="rId2"/>
          <a:stretch>
            <a:fillRect/>
          </a:stretch>
        </p:blipFill>
        <p:spPr>
          <a:xfrm>
            <a:off x="2329269" y="0"/>
            <a:ext cx="7533461" cy="6858000"/>
          </a:xfrm>
          <a:prstGeom prst="rect">
            <a:avLst/>
          </a:prstGeom>
        </p:spPr>
      </p:pic>
    </p:spTree>
    <p:extLst>
      <p:ext uri="{BB962C8B-B14F-4D97-AF65-F5344CB8AC3E}">
        <p14:creationId xmlns:p14="http://schemas.microsoft.com/office/powerpoint/2010/main" val="1327904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45B675-7854-50FA-5826-62A4553FA43A}"/>
              </a:ext>
            </a:extLst>
          </p:cNvPr>
          <p:cNvPicPr>
            <a:picLocks noChangeAspect="1"/>
          </p:cNvPicPr>
          <p:nvPr/>
        </p:nvPicPr>
        <p:blipFill rotWithShape="1">
          <a:blip r:embed="rId2"/>
          <a:srcRect l="-2765" t="48123" r="-1411" b="-1710"/>
          <a:stretch/>
        </p:blipFill>
        <p:spPr>
          <a:xfrm>
            <a:off x="2771479" y="1451728"/>
            <a:ext cx="6806153" cy="4951945"/>
          </a:xfrm>
          <a:prstGeom prst="rect">
            <a:avLst/>
          </a:prstGeom>
        </p:spPr>
      </p:pic>
    </p:spTree>
    <p:extLst>
      <p:ext uri="{BB962C8B-B14F-4D97-AF65-F5344CB8AC3E}">
        <p14:creationId xmlns:p14="http://schemas.microsoft.com/office/powerpoint/2010/main" val="3223376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86D8D6-D776-CC71-E5C4-1FC20A340295}"/>
              </a:ext>
            </a:extLst>
          </p:cNvPr>
          <p:cNvPicPr>
            <a:picLocks noChangeAspect="1"/>
          </p:cNvPicPr>
          <p:nvPr/>
        </p:nvPicPr>
        <p:blipFill rotWithShape="1">
          <a:blip r:embed="rId2"/>
          <a:srcRect l="-1" r="-420" b="52577"/>
          <a:stretch/>
        </p:blipFill>
        <p:spPr>
          <a:xfrm>
            <a:off x="2851565" y="829559"/>
            <a:ext cx="6604888" cy="4411744"/>
          </a:xfrm>
          <a:prstGeom prst="rect">
            <a:avLst/>
          </a:prstGeom>
        </p:spPr>
      </p:pic>
    </p:spTree>
    <p:extLst>
      <p:ext uri="{BB962C8B-B14F-4D97-AF65-F5344CB8AC3E}">
        <p14:creationId xmlns:p14="http://schemas.microsoft.com/office/powerpoint/2010/main" val="1205380971"/>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698</TotalTime>
  <Words>1220</Words>
  <Application>Microsoft Office PowerPoint</Application>
  <PresentationFormat>Widescreen</PresentationFormat>
  <Paragraphs>106</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Calibri</vt:lpstr>
      <vt:lpstr>Corbel</vt:lpstr>
      <vt:lpstr>Wingdings 2</vt:lpstr>
      <vt:lpstr>Frame</vt:lpstr>
      <vt:lpstr>Ikimokyklinio amžiaus vaikų pusiausvyros ir koordinacijos vertinimas</vt:lpstr>
      <vt:lpstr>Pusiausvyros ir koordinacijos lavinimo svarba vaikui</vt:lpstr>
      <vt:lpstr>PowerPoint Presentation</vt:lpstr>
      <vt:lpstr>Pusiausvyra, jos valdymas ir išlaikymas</vt:lpstr>
      <vt:lpstr>PowerPoint Presentation</vt:lpstr>
      <vt:lpstr>PowerPoint Presentation</vt:lpstr>
      <vt:lpstr>Statinė ir dinaminė pusiausvyros neturi glaudaus ryšio, t.y. gebėjimas gerai išlaikyti statinę pusiausvyrą dar negarantuoja geros dinaminės pusiausvyros  (Takeshima et al., 2014; Stonkus, 2002).</vt:lpstr>
      <vt:lpstr>Kalba:</vt:lpstr>
      <vt:lpstr>PowerPoint Presentation</vt:lpstr>
      <vt:lpstr>Hipotezė?</vt:lpstr>
      <vt:lpstr>Ne tik smulkioji motorika</vt:lpstr>
      <vt:lpstr>PowerPoint Presentation</vt:lpstr>
      <vt:lpstr>Kūno padėties pusiausvyros išlaikymas yra sudėtingas procesas, priklausiantis nuo trijų  svarbiausių komponentų sąveikos: </vt:lpstr>
      <vt:lpstr>PowerPoint Presentation</vt:lpstr>
      <vt:lpstr>Statinės pusiausvyros vertinimas </vt:lpstr>
      <vt:lpstr>Vaikų pusiausvyros skalė (modifikuota Berg skalė)</vt:lpstr>
      <vt:lpstr>Vidurkis:</vt:lpstr>
      <vt:lpstr>Nereikalaujantys pusiausvyros koordinacijos mėginiai (pagal Schmitz, 1988)</vt:lpstr>
      <vt:lpstr>Balų vidurkis:</vt:lpstr>
      <vt:lpstr>Pusiausvyros ir koordinacijos lavinimo pratimai</vt:lpstr>
      <vt:lpstr>Pratimai:</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Ikimokyklinio amžiaus vaikų pusiausvyros ir koordinacijos vertinimas</dc:title>
  <dc:creator>Darzelis Nykstukas</dc:creator>
  <cp:lastModifiedBy>jaunimas@plungesvsb.lt</cp:lastModifiedBy>
  <cp:revision>11</cp:revision>
  <dcterms:created xsi:type="dcterms:W3CDTF">2023-05-15T06:38:39Z</dcterms:created>
  <dcterms:modified xsi:type="dcterms:W3CDTF">2023-05-20T18:26:40Z</dcterms:modified>
</cp:coreProperties>
</file>